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sldIdLst>
    <p:sldId id="263" r:id="rId2"/>
    <p:sldId id="256" r:id="rId3"/>
    <p:sldId id="266" r:id="rId4"/>
    <p:sldId id="262" r:id="rId5"/>
    <p:sldId id="272" r:id="rId6"/>
    <p:sldId id="270" r:id="rId7"/>
    <p:sldId id="271" r:id="rId8"/>
    <p:sldId id="273" r:id="rId9"/>
    <p:sldId id="274" r:id="rId10"/>
    <p:sldId id="275" r:id="rId11"/>
    <p:sldId id="276" r:id="rId12"/>
    <p:sldId id="265" r:id="rId13"/>
    <p:sldId id="258" r:id="rId14"/>
    <p:sldId id="257" r:id="rId15"/>
    <p:sldId id="261" r:id="rId16"/>
    <p:sldId id="269" r:id="rId17"/>
    <p:sldId id="264" r:id="rId18"/>
    <p:sldId id="280" r:id="rId19"/>
    <p:sldId id="279" r:id="rId20"/>
    <p:sldId id="260" r:id="rId21"/>
    <p:sldId id="281" r:id="rId22"/>
    <p:sldId id="277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2FF44B-1758-4A9A-9620-9107787BF01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26F64F9-22C6-40E4-8638-4C2950807E2D}">
      <dgm:prSet/>
      <dgm:spPr/>
      <dgm:t>
        <a:bodyPr/>
        <a:lstStyle/>
        <a:p>
          <a:pPr rtl="0"/>
          <a:endParaRPr lang="tr-TR" b="0" dirty="0"/>
        </a:p>
      </dgm:t>
    </dgm:pt>
    <dgm:pt modelId="{AD8EBEE1-3B9B-431C-B7FB-93606E7EF2B2}" type="parTrans" cxnId="{E05B096A-CBAE-452B-8365-8D495735F70C}">
      <dgm:prSet/>
      <dgm:spPr/>
      <dgm:t>
        <a:bodyPr/>
        <a:lstStyle/>
        <a:p>
          <a:endParaRPr lang="tr-TR"/>
        </a:p>
      </dgm:t>
    </dgm:pt>
    <dgm:pt modelId="{2E42727D-C196-419D-9B16-67F0E2C05D6D}" type="sibTrans" cxnId="{E05B096A-CBAE-452B-8365-8D495735F70C}">
      <dgm:prSet/>
      <dgm:spPr/>
      <dgm:t>
        <a:bodyPr/>
        <a:lstStyle/>
        <a:p>
          <a:endParaRPr lang="tr-TR"/>
        </a:p>
      </dgm:t>
    </dgm:pt>
    <dgm:pt modelId="{05019CC7-6CC6-462D-9A14-6412688C9C9B}">
      <dgm:prSet custT="1"/>
      <dgm:spPr/>
      <dgm:t>
        <a:bodyPr/>
        <a:lstStyle/>
        <a:p>
          <a:pPr rtl="0"/>
          <a:r>
            <a:rPr lang="tr-TR" sz="3200" b="0" dirty="0" smtClean="0"/>
            <a:t>İŞ SAĞLIĞI VE GÜVENLİĞİ</a:t>
          </a:r>
          <a:endParaRPr lang="tr-TR" sz="3200" dirty="0"/>
        </a:p>
      </dgm:t>
    </dgm:pt>
    <dgm:pt modelId="{0011AEC7-11C4-4284-A08A-F85CE1B56050}" type="parTrans" cxnId="{49B23C47-7629-4C61-9D86-D7687A6841EB}">
      <dgm:prSet/>
      <dgm:spPr/>
      <dgm:t>
        <a:bodyPr/>
        <a:lstStyle/>
        <a:p>
          <a:endParaRPr lang="tr-TR"/>
        </a:p>
      </dgm:t>
    </dgm:pt>
    <dgm:pt modelId="{9A53851E-7014-4EC6-B02F-1F678369720A}" type="sibTrans" cxnId="{49B23C47-7629-4C61-9D86-D7687A6841EB}">
      <dgm:prSet/>
      <dgm:spPr/>
      <dgm:t>
        <a:bodyPr/>
        <a:lstStyle/>
        <a:p>
          <a:endParaRPr lang="tr-TR"/>
        </a:p>
      </dgm:t>
    </dgm:pt>
    <dgm:pt modelId="{562BF0A7-B928-4040-A3BA-F2F3A97D36CF}" type="pres">
      <dgm:prSet presAssocID="{3B2FF44B-1758-4A9A-9620-9107787BF01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9FB7A97-1D66-46B3-B262-999A198F1064}" type="pres">
      <dgm:prSet presAssocID="{826F64F9-22C6-40E4-8638-4C2950807E2D}" presName="composite" presStyleCnt="0"/>
      <dgm:spPr/>
    </dgm:pt>
    <dgm:pt modelId="{56D4CA82-879D-4EA0-A2C2-AB7CC4032136}" type="pres">
      <dgm:prSet presAssocID="{826F64F9-22C6-40E4-8638-4C2950807E2D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FF55FF-4E7C-4ED6-8DB5-C1954902FC73}" type="pres">
      <dgm:prSet presAssocID="{826F64F9-22C6-40E4-8638-4C2950807E2D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5A18F24-60A4-45D1-B465-91FB560DCE08}" type="presOf" srcId="{3B2FF44B-1758-4A9A-9620-9107787BF010}" destId="{562BF0A7-B928-4040-A3BA-F2F3A97D36CF}" srcOrd="0" destOrd="0" presId="urn:microsoft.com/office/officeart/2005/8/layout/chevron2"/>
    <dgm:cxn modelId="{1E61C726-1A43-4022-A884-D5EF22DB26E3}" type="presOf" srcId="{05019CC7-6CC6-462D-9A14-6412688C9C9B}" destId="{83FF55FF-4E7C-4ED6-8DB5-C1954902FC73}" srcOrd="0" destOrd="0" presId="urn:microsoft.com/office/officeart/2005/8/layout/chevron2"/>
    <dgm:cxn modelId="{E05B096A-CBAE-452B-8365-8D495735F70C}" srcId="{3B2FF44B-1758-4A9A-9620-9107787BF010}" destId="{826F64F9-22C6-40E4-8638-4C2950807E2D}" srcOrd="0" destOrd="0" parTransId="{AD8EBEE1-3B9B-431C-B7FB-93606E7EF2B2}" sibTransId="{2E42727D-C196-419D-9B16-67F0E2C05D6D}"/>
    <dgm:cxn modelId="{E303C565-5C0E-44D9-8C86-EB91CFF19D78}" type="presOf" srcId="{826F64F9-22C6-40E4-8638-4C2950807E2D}" destId="{56D4CA82-879D-4EA0-A2C2-AB7CC4032136}" srcOrd="0" destOrd="0" presId="urn:microsoft.com/office/officeart/2005/8/layout/chevron2"/>
    <dgm:cxn modelId="{49B23C47-7629-4C61-9D86-D7687A6841EB}" srcId="{826F64F9-22C6-40E4-8638-4C2950807E2D}" destId="{05019CC7-6CC6-462D-9A14-6412688C9C9B}" srcOrd="0" destOrd="0" parTransId="{0011AEC7-11C4-4284-A08A-F85CE1B56050}" sibTransId="{9A53851E-7014-4EC6-B02F-1F678369720A}"/>
    <dgm:cxn modelId="{28D81356-0BA4-49C2-A3CB-E72496786906}" type="presParOf" srcId="{562BF0A7-B928-4040-A3BA-F2F3A97D36CF}" destId="{89FB7A97-1D66-46B3-B262-999A198F1064}" srcOrd="0" destOrd="0" presId="urn:microsoft.com/office/officeart/2005/8/layout/chevron2"/>
    <dgm:cxn modelId="{173B9DB6-F22C-4FCA-8123-F3E7D8F1999A}" type="presParOf" srcId="{89FB7A97-1D66-46B3-B262-999A198F1064}" destId="{56D4CA82-879D-4EA0-A2C2-AB7CC4032136}" srcOrd="0" destOrd="0" presId="urn:microsoft.com/office/officeart/2005/8/layout/chevron2"/>
    <dgm:cxn modelId="{0933C4D7-49A9-4286-B9BE-190E55F93159}" type="presParOf" srcId="{89FB7A97-1D66-46B3-B262-999A198F1064}" destId="{83FF55FF-4E7C-4ED6-8DB5-C1954902FC7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2FF44B-1758-4A9A-9620-9107787BF01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26F64F9-22C6-40E4-8638-4C2950807E2D}">
      <dgm:prSet/>
      <dgm:spPr/>
      <dgm:t>
        <a:bodyPr/>
        <a:lstStyle/>
        <a:p>
          <a:pPr rtl="0"/>
          <a:endParaRPr lang="tr-TR" b="0" dirty="0"/>
        </a:p>
      </dgm:t>
    </dgm:pt>
    <dgm:pt modelId="{AD8EBEE1-3B9B-431C-B7FB-93606E7EF2B2}" type="parTrans" cxnId="{E05B096A-CBAE-452B-8365-8D495735F70C}">
      <dgm:prSet/>
      <dgm:spPr/>
      <dgm:t>
        <a:bodyPr/>
        <a:lstStyle/>
        <a:p>
          <a:endParaRPr lang="tr-TR"/>
        </a:p>
      </dgm:t>
    </dgm:pt>
    <dgm:pt modelId="{2E42727D-C196-419D-9B16-67F0E2C05D6D}" type="sibTrans" cxnId="{E05B096A-CBAE-452B-8365-8D495735F70C}">
      <dgm:prSet/>
      <dgm:spPr/>
      <dgm:t>
        <a:bodyPr/>
        <a:lstStyle/>
        <a:p>
          <a:endParaRPr lang="tr-TR"/>
        </a:p>
      </dgm:t>
    </dgm:pt>
    <dgm:pt modelId="{05019CC7-6CC6-462D-9A14-6412688C9C9B}">
      <dgm:prSet custT="1"/>
      <dgm:spPr/>
      <dgm:t>
        <a:bodyPr/>
        <a:lstStyle/>
        <a:p>
          <a:pPr rtl="0"/>
          <a:r>
            <a:rPr lang="tr-TR" sz="3200" b="0" noProof="0" dirty="0" smtClean="0"/>
            <a:t>GEZİCİ İSG</a:t>
          </a:r>
          <a:endParaRPr lang="tr-TR" sz="3200" b="0" dirty="0" smtClean="0"/>
        </a:p>
      </dgm:t>
    </dgm:pt>
    <dgm:pt modelId="{0011AEC7-11C4-4284-A08A-F85CE1B56050}" type="parTrans" cxnId="{49B23C47-7629-4C61-9D86-D7687A6841EB}">
      <dgm:prSet/>
      <dgm:spPr/>
      <dgm:t>
        <a:bodyPr/>
        <a:lstStyle/>
        <a:p>
          <a:endParaRPr lang="tr-TR"/>
        </a:p>
      </dgm:t>
    </dgm:pt>
    <dgm:pt modelId="{9A53851E-7014-4EC6-B02F-1F678369720A}" type="sibTrans" cxnId="{49B23C47-7629-4C61-9D86-D7687A6841EB}">
      <dgm:prSet/>
      <dgm:spPr/>
      <dgm:t>
        <a:bodyPr/>
        <a:lstStyle/>
        <a:p>
          <a:endParaRPr lang="tr-TR"/>
        </a:p>
      </dgm:t>
    </dgm:pt>
    <dgm:pt modelId="{562BF0A7-B928-4040-A3BA-F2F3A97D36CF}" type="pres">
      <dgm:prSet presAssocID="{3B2FF44B-1758-4A9A-9620-9107787BF01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9FB7A97-1D66-46B3-B262-999A198F1064}" type="pres">
      <dgm:prSet presAssocID="{826F64F9-22C6-40E4-8638-4C2950807E2D}" presName="composite" presStyleCnt="0"/>
      <dgm:spPr/>
    </dgm:pt>
    <dgm:pt modelId="{56D4CA82-879D-4EA0-A2C2-AB7CC4032136}" type="pres">
      <dgm:prSet presAssocID="{826F64F9-22C6-40E4-8638-4C2950807E2D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FF55FF-4E7C-4ED6-8DB5-C1954902FC73}" type="pres">
      <dgm:prSet presAssocID="{826F64F9-22C6-40E4-8638-4C2950807E2D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9B23C47-7629-4C61-9D86-D7687A6841EB}" srcId="{826F64F9-22C6-40E4-8638-4C2950807E2D}" destId="{05019CC7-6CC6-462D-9A14-6412688C9C9B}" srcOrd="0" destOrd="0" parTransId="{0011AEC7-11C4-4284-A08A-F85CE1B56050}" sibTransId="{9A53851E-7014-4EC6-B02F-1F678369720A}"/>
    <dgm:cxn modelId="{E05B096A-CBAE-452B-8365-8D495735F70C}" srcId="{3B2FF44B-1758-4A9A-9620-9107787BF010}" destId="{826F64F9-22C6-40E4-8638-4C2950807E2D}" srcOrd="0" destOrd="0" parTransId="{AD8EBEE1-3B9B-431C-B7FB-93606E7EF2B2}" sibTransId="{2E42727D-C196-419D-9B16-67F0E2C05D6D}"/>
    <dgm:cxn modelId="{9007577E-0DB4-40D6-A7CB-02503764F0EB}" type="presOf" srcId="{05019CC7-6CC6-462D-9A14-6412688C9C9B}" destId="{83FF55FF-4E7C-4ED6-8DB5-C1954902FC73}" srcOrd="0" destOrd="0" presId="urn:microsoft.com/office/officeart/2005/8/layout/chevron2"/>
    <dgm:cxn modelId="{F44AD736-6182-42E6-9AFC-FA0D973C0F55}" type="presOf" srcId="{826F64F9-22C6-40E4-8638-4C2950807E2D}" destId="{56D4CA82-879D-4EA0-A2C2-AB7CC4032136}" srcOrd="0" destOrd="0" presId="urn:microsoft.com/office/officeart/2005/8/layout/chevron2"/>
    <dgm:cxn modelId="{8217423D-636F-4609-B083-28BA2A3DD646}" type="presOf" srcId="{3B2FF44B-1758-4A9A-9620-9107787BF010}" destId="{562BF0A7-B928-4040-A3BA-F2F3A97D36CF}" srcOrd="0" destOrd="0" presId="urn:microsoft.com/office/officeart/2005/8/layout/chevron2"/>
    <dgm:cxn modelId="{1D28C079-C478-454F-A87F-511A28758557}" type="presParOf" srcId="{562BF0A7-B928-4040-A3BA-F2F3A97D36CF}" destId="{89FB7A97-1D66-46B3-B262-999A198F1064}" srcOrd="0" destOrd="0" presId="urn:microsoft.com/office/officeart/2005/8/layout/chevron2"/>
    <dgm:cxn modelId="{0135981C-739B-4CE4-9438-9666038777BB}" type="presParOf" srcId="{89FB7A97-1D66-46B3-B262-999A198F1064}" destId="{56D4CA82-879D-4EA0-A2C2-AB7CC4032136}" srcOrd="0" destOrd="0" presId="urn:microsoft.com/office/officeart/2005/8/layout/chevron2"/>
    <dgm:cxn modelId="{534E0424-72D7-4602-9D70-236D9FB85CD6}" type="presParOf" srcId="{89FB7A97-1D66-46B3-B262-999A198F1064}" destId="{83FF55FF-4E7C-4ED6-8DB5-C1954902FC7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2FF44B-1758-4A9A-9620-9107787BF01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26F64F9-22C6-40E4-8638-4C2950807E2D}">
      <dgm:prSet/>
      <dgm:spPr/>
      <dgm:t>
        <a:bodyPr/>
        <a:lstStyle/>
        <a:p>
          <a:pPr rtl="0"/>
          <a:endParaRPr lang="tr-TR" b="0" dirty="0"/>
        </a:p>
      </dgm:t>
    </dgm:pt>
    <dgm:pt modelId="{AD8EBEE1-3B9B-431C-B7FB-93606E7EF2B2}" type="parTrans" cxnId="{E05B096A-CBAE-452B-8365-8D495735F70C}">
      <dgm:prSet/>
      <dgm:spPr/>
      <dgm:t>
        <a:bodyPr/>
        <a:lstStyle/>
        <a:p>
          <a:endParaRPr lang="tr-TR"/>
        </a:p>
      </dgm:t>
    </dgm:pt>
    <dgm:pt modelId="{2E42727D-C196-419D-9B16-67F0E2C05D6D}" type="sibTrans" cxnId="{E05B096A-CBAE-452B-8365-8D495735F70C}">
      <dgm:prSet/>
      <dgm:spPr/>
      <dgm:t>
        <a:bodyPr/>
        <a:lstStyle/>
        <a:p>
          <a:endParaRPr lang="tr-TR"/>
        </a:p>
      </dgm:t>
    </dgm:pt>
    <dgm:pt modelId="{05019CC7-6CC6-462D-9A14-6412688C9C9B}">
      <dgm:prSet custT="1"/>
      <dgm:spPr/>
      <dgm:t>
        <a:bodyPr/>
        <a:lstStyle/>
        <a:p>
          <a:pPr rtl="0"/>
          <a:r>
            <a:rPr lang="tr-TR" sz="3200" b="0" noProof="0" dirty="0" smtClean="0"/>
            <a:t>LABORATUVAR</a:t>
          </a:r>
        </a:p>
      </dgm:t>
    </dgm:pt>
    <dgm:pt modelId="{0011AEC7-11C4-4284-A08A-F85CE1B56050}" type="parTrans" cxnId="{49B23C47-7629-4C61-9D86-D7687A6841EB}">
      <dgm:prSet/>
      <dgm:spPr/>
      <dgm:t>
        <a:bodyPr/>
        <a:lstStyle/>
        <a:p>
          <a:endParaRPr lang="tr-TR"/>
        </a:p>
      </dgm:t>
    </dgm:pt>
    <dgm:pt modelId="{9A53851E-7014-4EC6-B02F-1F678369720A}" type="sibTrans" cxnId="{49B23C47-7629-4C61-9D86-D7687A6841EB}">
      <dgm:prSet/>
      <dgm:spPr/>
      <dgm:t>
        <a:bodyPr/>
        <a:lstStyle/>
        <a:p>
          <a:endParaRPr lang="tr-TR"/>
        </a:p>
      </dgm:t>
    </dgm:pt>
    <dgm:pt modelId="{562BF0A7-B928-4040-A3BA-F2F3A97D36CF}" type="pres">
      <dgm:prSet presAssocID="{3B2FF44B-1758-4A9A-9620-9107787BF01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9FB7A97-1D66-46B3-B262-999A198F1064}" type="pres">
      <dgm:prSet presAssocID="{826F64F9-22C6-40E4-8638-4C2950807E2D}" presName="composite" presStyleCnt="0"/>
      <dgm:spPr/>
    </dgm:pt>
    <dgm:pt modelId="{56D4CA82-879D-4EA0-A2C2-AB7CC4032136}" type="pres">
      <dgm:prSet presAssocID="{826F64F9-22C6-40E4-8638-4C2950807E2D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FF55FF-4E7C-4ED6-8DB5-C1954902FC73}" type="pres">
      <dgm:prSet presAssocID="{826F64F9-22C6-40E4-8638-4C2950807E2D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2DD5037-EED8-4997-8D7B-9CFB7A4B73CC}" type="presOf" srcId="{05019CC7-6CC6-462D-9A14-6412688C9C9B}" destId="{83FF55FF-4E7C-4ED6-8DB5-C1954902FC73}" srcOrd="0" destOrd="0" presId="urn:microsoft.com/office/officeart/2005/8/layout/chevron2"/>
    <dgm:cxn modelId="{E05B096A-CBAE-452B-8365-8D495735F70C}" srcId="{3B2FF44B-1758-4A9A-9620-9107787BF010}" destId="{826F64F9-22C6-40E4-8638-4C2950807E2D}" srcOrd="0" destOrd="0" parTransId="{AD8EBEE1-3B9B-431C-B7FB-93606E7EF2B2}" sibTransId="{2E42727D-C196-419D-9B16-67F0E2C05D6D}"/>
    <dgm:cxn modelId="{49B23C47-7629-4C61-9D86-D7687A6841EB}" srcId="{826F64F9-22C6-40E4-8638-4C2950807E2D}" destId="{05019CC7-6CC6-462D-9A14-6412688C9C9B}" srcOrd="0" destOrd="0" parTransId="{0011AEC7-11C4-4284-A08A-F85CE1B56050}" sibTransId="{9A53851E-7014-4EC6-B02F-1F678369720A}"/>
    <dgm:cxn modelId="{322050DE-CCF8-465B-8066-5228E8FC7976}" type="presOf" srcId="{3B2FF44B-1758-4A9A-9620-9107787BF010}" destId="{562BF0A7-B928-4040-A3BA-F2F3A97D36CF}" srcOrd="0" destOrd="0" presId="urn:microsoft.com/office/officeart/2005/8/layout/chevron2"/>
    <dgm:cxn modelId="{E4C164A8-2288-4B05-98D2-E9358D902D37}" type="presOf" srcId="{826F64F9-22C6-40E4-8638-4C2950807E2D}" destId="{56D4CA82-879D-4EA0-A2C2-AB7CC4032136}" srcOrd="0" destOrd="0" presId="urn:microsoft.com/office/officeart/2005/8/layout/chevron2"/>
    <dgm:cxn modelId="{3FC8A59E-3B31-436E-9EF5-A0402E986F37}" type="presParOf" srcId="{562BF0A7-B928-4040-A3BA-F2F3A97D36CF}" destId="{89FB7A97-1D66-46B3-B262-999A198F1064}" srcOrd="0" destOrd="0" presId="urn:microsoft.com/office/officeart/2005/8/layout/chevron2"/>
    <dgm:cxn modelId="{6A3866C5-3C46-4760-AB9C-4B9676CF5B9A}" type="presParOf" srcId="{89FB7A97-1D66-46B3-B262-999A198F1064}" destId="{56D4CA82-879D-4EA0-A2C2-AB7CC4032136}" srcOrd="0" destOrd="0" presId="urn:microsoft.com/office/officeart/2005/8/layout/chevron2"/>
    <dgm:cxn modelId="{9A857533-E0B6-42AF-9827-48236D6441F5}" type="presParOf" srcId="{89FB7A97-1D66-46B3-B262-999A198F1064}" destId="{83FF55FF-4E7C-4ED6-8DB5-C1954902FC7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801880-552A-4409-9E97-B4EEF7252CE4}" type="doc">
      <dgm:prSet loTypeId="urn:microsoft.com/office/officeart/2005/8/layout/hierarchy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1365E84D-2EE8-43F8-8CBF-A1943B8FD003}">
      <dgm:prSet phldrT="[Metin]"/>
      <dgm:spPr/>
      <dgm:t>
        <a:bodyPr/>
        <a:lstStyle/>
        <a:p>
          <a:r>
            <a:rPr lang="tr-TR" dirty="0" smtClean="0">
              <a:solidFill>
                <a:srgbClr val="002060"/>
              </a:solidFill>
            </a:rPr>
            <a:t>Gezici İSG Aracı</a:t>
          </a:r>
          <a:endParaRPr lang="tr-TR" dirty="0">
            <a:solidFill>
              <a:srgbClr val="002060"/>
            </a:solidFill>
          </a:endParaRPr>
        </a:p>
      </dgm:t>
    </dgm:pt>
    <dgm:pt modelId="{C2066AED-809C-4E68-9C05-48BBCA7B0888}" type="parTrans" cxnId="{0E3852D6-5FE7-441A-9DF8-6DD6B6D2DDE5}">
      <dgm:prSet/>
      <dgm:spPr/>
      <dgm:t>
        <a:bodyPr/>
        <a:lstStyle/>
        <a:p>
          <a:endParaRPr lang="tr-TR"/>
        </a:p>
      </dgm:t>
    </dgm:pt>
    <dgm:pt modelId="{76CE47EF-DC07-4771-A70F-51B7442767A1}" type="sibTrans" cxnId="{0E3852D6-5FE7-441A-9DF8-6DD6B6D2DDE5}">
      <dgm:prSet/>
      <dgm:spPr/>
      <dgm:t>
        <a:bodyPr/>
        <a:lstStyle/>
        <a:p>
          <a:endParaRPr lang="tr-TR"/>
        </a:p>
      </dgm:t>
    </dgm:pt>
    <dgm:pt modelId="{0BBA3038-AB21-40CF-BC98-B3F78A6329BA}">
      <dgm:prSet phldrT="[Metin]"/>
      <dgm:spPr/>
      <dgm:t>
        <a:bodyPr/>
        <a:lstStyle/>
        <a:p>
          <a:r>
            <a:rPr lang="tr-TR" dirty="0" smtClean="0">
              <a:solidFill>
                <a:srgbClr val="002060"/>
              </a:solidFill>
            </a:rPr>
            <a:t>Numune Kabul Bölümü</a:t>
          </a:r>
          <a:endParaRPr lang="tr-TR" dirty="0">
            <a:solidFill>
              <a:srgbClr val="002060"/>
            </a:solidFill>
          </a:endParaRPr>
        </a:p>
      </dgm:t>
    </dgm:pt>
    <dgm:pt modelId="{8BBC5ED9-5618-4186-84CA-C7CF912C9505}" type="parTrans" cxnId="{D07E8CD6-997C-4509-9E21-2C33356A0E85}">
      <dgm:prSet/>
      <dgm:spPr/>
      <dgm:t>
        <a:bodyPr/>
        <a:lstStyle/>
        <a:p>
          <a:endParaRPr lang="tr-TR">
            <a:solidFill>
              <a:srgbClr val="002060"/>
            </a:solidFill>
          </a:endParaRPr>
        </a:p>
      </dgm:t>
    </dgm:pt>
    <dgm:pt modelId="{5FE41440-8DC6-4E31-89D3-B695F9A51CD0}" type="sibTrans" cxnId="{D07E8CD6-997C-4509-9E21-2C33356A0E85}">
      <dgm:prSet/>
      <dgm:spPr/>
      <dgm:t>
        <a:bodyPr/>
        <a:lstStyle/>
        <a:p>
          <a:endParaRPr lang="tr-TR"/>
        </a:p>
      </dgm:t>
    </dgm:pt>
    <dgm:pt modelId="{80CB6AA9-B690-413E-80BB-4EC062C657C5}">
      <dgm:prSet phldrT="[Metin]"/>
      <dgm:spPr/>
      <dgm:t>
        <a:bodyPr/>
        <a:lstStyle/>
        <a:p>
          <a:r>
            <a:rPr lang="tr-TR" dirty="0" smtClean="0">
              <a:solidFill>
                <a:srgbClr val="002060"/>
              </a:solidFill>
            </a:rPr>
            <a:t>Hematoloji Bölümü</a:t>
          </a:r>
          <a:endParaRPr lang="tr-TR" dirty="0">
            <a:solidFill>
              <a:srgbClr val="002060"/>
            </a:solidFill>
          </a:endParaRPr>
        </a:p>
      </dgm:t>
    </dgm:pt>
    <dgm:pt modelId="{C56967CC-74A3-4087-ACC2-D25A2183BAB6}" type="parTrans" cxnId="{F3D1D939-C26E-45BE-A88C-1E6FC1FEDF65}">
      <dgm:prSet/>
      <dgm:spPr/>
      <dgm:t>
        <a:bodyPr/>
        <a:lstStyle/>
        <a:p>
          <a:endParaRPr lang="tr-TR">
            <a:solidFill>
              <a:srgbClr val="002060"/>
            </a:solidFill>
          </a:endParaRPr>
        </a:p>
      </dgm:t>
    </dgm:pt>
    <dgm:pt modelId="{A2827E8E-87EF-4C08-A939-37C656468C69}" type="sibTrans" cxnId="{F3D1D939-C26E-45BE-A88C-1E6FC1FEDF65}">
      <dgm:prSet/>
      <dgm:spPr/>
      <dgm:t>
        <a:bodyPr/>
        <a:lstStyle/>
        <a:p>
          <a:endParaRPr lang="tr-TR"/>
        </a:p>
      </dgm:t>
    </dgm:pt>
    <dgm:pt modelId="{40F5EA6C-88B1-4128-B3F1-FDF388CA8DFE}">
      <dgm:prSet phldrT="[Metin]"/>
      <dgm:spPr/>
      <dgm:t>
        <a:bodyPr/>
        <a:lstStyle/>
        <a:p>
          <a:r>
            <a:rPr lang="tr-TR" dirty="0" smtClean="0">
              <a:solidFill>
                <a:srgbClr val="002060"/>
              </a:solidFill>
            </a:rPr>
            <a:t>Biyokimya Bölümü</a:t>
          </a:r>
          <a:endParaRPr lang="tr-TR" dirty="0">
            <a:solidFill>
              <a:srgbClr val="002060"/>
            </a:solidFill>
          </a:endParaRPr>
        </a:p>
      </dgm:t>
    </dgm:pt>
    <dgm:pt modelId="{40660313-44B8-40E6-8A7A-2E194232100C}" type="parTrans" cxnId="{49A1533F-517F-4889-A917-21475B64B608}">
      <dgm:prSet/>
      <dgm:spPr/>
      <dgm:t>
        <a:bodyPr/>
        <a:lstStyle/>
        <a:p>
          <a:endParaRPr lang="tr-TR">
            <a:solidFill>
              <a:srgbClr val="002060"/>
            </a:solidFill>
          </a:endParaRPr>
        </a:p>
      </dgm:t>
    </dgm:pt>
    <dgm:pt modelId="{4C6655EF-A570-49C3-9A43-A7B33C90E379}" type="sibTrans" cxnId="{49A1533F-517F-4889-A917-21475B64B608}">
      <dgm:prSet/>
      <dgm:spPr/>
      <dgm:t>
        <a:bodyPr/>
        <a:lstStyle/>
        <a:p>
          <a:endParaRPr lang="tr-TR"/>
        </a:p>
      </dgm:t>
    </dgm:pt>
    <dgm:pt modelId="{367E5892-604D-4009-B44C-A6431B9B5FF9}">
      <dgm:prSet phldrT="[Metin]"/>
      <dgm:spPr/>
      <dgm:t>
        <a:bodyPr/>
        <a:lstStyle/>
        <a:p>
          <a:r>
            <a:rPr lang="tr-TR" dirty="0" smtClean="0">
              <a:solidFill>
                <a:srgbClr val="002060"/>
              </a:solidFill>
            </a:rPr>
            <a:t>Mikrobiyoloji Bölümü</a:t>
          </a:r>
          <a:endParaRPr lang="tr-TR" dirty="0">
            <a:solidFill>
              <a:srgbClr val="002060"/>
            </a:solidFill>
          </a:endParaRPr>
        </a:p>
      </dgm:t>
    </dgm:pt>
    <dgm:pt modelId="{01CCB0A9-BA3F-4CEA-AC6E-182A8C426E72}" type="parTrans" cxnId="{BE02E21A-2554-4E83-8080-6997BE71B3FD}">
      <dgm:prSet/>
      <dgm:spPr/>
      <dgm:t>
        <a:bodyPr/>
        <a:lstStyle/>
        <a:p>
          <a:endParaRPr lang="tr-TR">
            <a:solidFill>
              <a:srgbClr val="002060"/>
            </a:solidFill>
          </a:endParaRPr>
        </a:p>
      </dgm:t>
    </dgm:pt>
    <dgm:pt modelId="{33A5E548-0B98-4CCC-90F6-0DC6706FA3A0}" type="sibTrans" cxnId="{BE02E21A-2554-4E83-8080-6997BE71B3FD}">
      <dgm:prSet/>
      <dgm:spPr/>
      <dgm:t>
        <a:bodyPr/>
        <a:lstStyle/>
        <a:p>
          <a:endParaRPr lang="tr-TR"/>
        </a:p>
      </dgm:t>
    </dgm:pt>
    <dgm:pt modelId="{940EBD10-80CB-47F7-8137-E2DFE131E498}" type="pres">
      <dgm:prSet presAssocID="{8D801880-552A-4409-9E97-B4EEF7252C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BBC4104C-F626-4259-AB98-667DB305FFE9}" type="pres">
      <dgm:prSet presAssocID="{1365E84D-2EE8-43F8-8CBF-A1943B8FD003}" presName="hierRoot1" presStyleCnt="0"/>
      <dgm:spPr/>
      <dgm:t>
        <a:bodyPr/>
        <a:lstStyle/>
        <a:p>
          <a:endParaRPr lang="tr-TR"/>
        </a:p>
      </dgm:t>
    </dgm:pt>
    <dgm:pt modelId="{7F540EA2-A75E-46BE-B6A5-EC0AD4D3A615}" type="pres">
      <dgm:prSet presAssocID="{1365E84D-2EE8-43F8-8CBF-A1943B8FD003}" presName="composite" presStyleCnt="0"/>
      <dgm:spPr/>
      <dgm:t>
        <a:bodyPr/>
        <a:lstStyle/>
        <a:p>
          <a:endParaRPr lang="tr-TR"/>
        </a:p>
      </dgm:t>
    </dgm:pt>
    <dgm:pt modelId="{66BF977A-395F-4830-9575-8FD454795A1A}" type="pres">
      <dgm:prSet presAssocID="{1365E84D-2EE8-43F8-8CBF-A1943B8FD003}" presName="background" presStyleLbl="node0" presStyleIdx="0" presStyleCnt="1"/>
      <dgm:spPr/>
      <dgm:t>
        <a:bodyPr/>
        <a:lstStyle/>
        <a:p>
          <a:endParaRPr lang="tr-TR"/>
        </a:p>
      </dgm:t>
    </dgm:pt>
    <dgm:pt modelId="{38887187-1AFC-4F9E-B592-690C96F535C7}" type="pres">
      <dgm:prSet presAssocID="{1365E84D-2EE8-43F8-8CBF-A1943B8FD003}" presName="text" presStyleLbl="fgAcc0" presStyleIdx="0" presStyleCnt="1" custScaleX="224446" custLinFactNeighborX="3755" custLinFactNeighborY="-1175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EE8F944-DED0-4295-9CE4-2C9FA3FCB10C}" type="pres">
      <dgm:prSet presAssocID="{1365E84D-2EE8-43F8-8CBF-A1943B8FD003}" presName="hierChild2" presStyleCnt="0"/>
      <dgm:spPr/>
      <dgm:t>
        <a:bodyPr/>
        <a:lstStyle/>
        <a:p>
          <a:endParaRPr lang="tr-TR"/>
        </a:p>
      </dgm:t>
    </dgm:pt>
    <dgm:pt modelId="{5415193B-E058-462C-A337-46B04A9B111D}" type="pres">
      <dgm:prSet presAssocID="{8BBC5ED9-5618-4186-84CA-C7CF912C9505}" presName="Name10" presStyleLbl="parChTrans1D2" presStyleIdx="0" presStyleCnt="1"/>
      <dgm:spPr/>
      <dgm:t>
        <a:bodyPr/>
        <a:lstStyle/>
        <a:p>
          <a:endParaRPr lang="tr-TR"/>
        </a:p>
      </dgm:t>
    </dgm:pt>
    <dgm:pt modelId="{06A1B266-8F58-4838-86A5-B197D7FAFBDD}" type="pres">
      <dgm:prSet presAssocID="{0BBA3038-AB21-40CF-BC98-B3F78A6329BA}" presName="hierRoot2" presStyleCnt="0"/>
      <dgm:spPr/>
      <dgm:t>
        <a:bodyPr/>
        <a:lstStyle/>
        <a:p>
          <a:endParaRPr lang="tr-TR"/>
        </a:p>
      </dgm:t>
    </dgm:pt>
    <dgm:pt modelId="{CF23D99A-0E5E-4E67-933A-E6AD351BDF83}" type="pres">
      <dgm:prSet presAssocID="{0BBA3038-AB21-40CF-BC98-B3F78A6329BA}" presName="composite2" presStyleCnt="0"/>
      <dgm:spPr/>
      <dgm:t>
        <a:bodyPr/>
        <a:lstStyle/>
        <a:p>
          <a:endParaRPr lang="tr-TR"/>
        </a:p>
      </dgm:t>
    </dgm:pt>
    <dgm:pt modelId="{DF97BED7-8BA4-4715-9326-744954AC90EA}" type="pres">
      <dgm:prSet presAssocID="{0BBA3038-AB21-40CF-BC98-B3F78A6329BA}" presName="background2" presStyleLbl="node2" presStyleIdx="0" presStyleCnt="1"/>
      <dgm:spPr/>
      <dgm:t>
        <a:bodyPr/>
        <a:lstStyle/>
        <a:p>
          <a:endParaRPr lang="tr-TR"/>
        </a:p>
      </dgm:t>
    </dgm:pt>
    <dgm:pt modelId="{52CEE9F0-723E-4437-A6EB-E85D2A99692E}" type="pres">
      <dgm:prSet presAssocID="{0BBA3038-AB21-40CF-BC98-B3F78A6329BA}" presName="text2" presStyleLbl="fgAcc2" presStyleIdx="0" presStyleCnt="1" custScaleX="242628" custLinFactNeighborX="5489" custLinFactNeighborY="-2432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7D0B744-8C20-4BBC-B733-E8D323B32545}" type="pres">
      <dgm:prSet presAssocID="{0BBA3038-AB21-40CF-BC98-B3F78A6329BA}" presName="hierChild3" presStyleCnt="0"/>
      <dgm:spPr/>
      <dgm:t>
        <a:bodyPr/>
        <a:lstStyle/>
        <a:p>
          <a:endParaRPr lang="tr-TR"/>
        </a:p>
      </dgm:t>
    </dgm:pt>
    <dgm:pt modelId="{0C001AB6-046C-4596-B5D6-F7B3049FB666}" type="pres">
      <dgm:prSet presAssocID="{C56967CC-74A3-4087-ACC2-D25A2183BAB6}" presName="Name17" presStyleLbl="parChTrans1D3" presStyleIdx="0" presStyleCnt="3"/>
      <dgm:spPr/>
      <dgm:t>
        <a:bodyPr/>
        <a:lstStyle/>
        <a:p>
          <a:endParaRPr lang="tr-TR"/>
        </a:p>
      </dgm:t>
    </dgm:pt>
    <dgm:pt modelId="{D8FF97C7-9104-4FDC-983A-C217F881EF75}" type="pres">
      <dgm:prSet presAssocID="{80CB6AA9-B690-413E-80BB-4EC062C657C5}" presName="hierRoot3" presStyleCnt="0"/>
      <dgm:spPr/>
      <dgm:t>
        <a:bodyPr/>
        <a:lstStyle/>
        <a:p>
          <a:endParaRPr lang="tr-TR"/>
        </a:p>
      </dgm:t>
    </dgm:pt>
    <dgm:pt modelId="{EEDC0940-1318-4A72-81ED-FA923D917D78}" type="pres">
      <dgm:prSet presAssocID="{80CB6AA9-B690-413E-80BB-4EC062C657C5}" presName="composite3" presStyleCnt="0"/>
      <dgm:spPr/>
      <dgm:t>
        <a:bodyPr/>
        <a:lstStyle/>
        <a:p>
          <a:endParaRPr lang="tr-TR"/>
        </a:p>
      </dgm:t>
    </dgm:pt>
    <dgm:pt modelId="{9B883E2E-EA75-4D5D-A597-E81F67122E09}" type="pres">
      <dgm:prSet presAssocID="{80CB6AA9-B690-413E-80BB-4EC062C657C5}" presName="background3" presStyleLbl="node3" presStyleIdx="0" presStyleCnt="3"/>
      <dgm:spPr/>
      <dgm:t>
        <a:bodyPr/>
        <a:lstStyle/>
        <a:p>
          <a:endParaRPr lang="tr-TR"/>
        </a:p>
      </dgm:t>
    </dgm:pt>
    <dgm:pt modelId="{31BAC12F-F2E3-4CAA-9EA0-49C7DDFB1836}" type="pres">
      <dgm:prSet presAssocID="{80CB6AA9-B690-413E-80BB-4EC062C657C5}" presName="text3" presStyleLbl="fgAcc3" presStyleIdx="0" presStyleCnt="3" custScaleX="149326" custLinFactNeighborX="-4501" custLinFactNeighborY="-354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7B4B005-5755-4A0B-872F-2B74BFFB95E5}" type="pres">
      <dgm:prSet presAssocID="{80CB6AA9-B690-413E-80BB-4EC062C657C5}" presName="hierChild4" presStyleCnt="0"/>
      <dgm:spPr/>
      <dgm:t>
        <a:bodyPr/>
        <a:lstStyle/>
        <a:p>
          <a:endParaRPr lang="tr-TR"/>
        </a:p>
      </dgm:t>
    </dgm:pt>
    <dgm:pt modelId="{A4C56452-5D77-47E4-80CA-F638DEE2AD67}" type="pres">
      <dgm:prSet presAssocID="{40660313-44B8-40E6-8A7A-2E194232100C}" presName="Name17" presStyleLbl="parChTrans1D3" presStyleIdx="1" presStyleCnt="3"/>
      <dgm:spPr/>
      <dgm:t>
        <a:bodyPr/>
        <a:lstStyle/>
        <a:p>
          <a:endParaRPr lang="tr-TR"/>
        </a:p>
      </dgm:t>
    </dgm:pt>
    <dgm:pt modelId="{5A0A9026-BBC2-4C6C-A37A-CCBE1209ADED}" type="pres">
      <dgm:prSet presAssocID="{40F5EA6C-88B1-4128-B3F1-FDF388CA8DFE}" presName="hierRoot3" presStyleCnt="0"/>
      <dgm:spPr/>
      <dgm:t>
        <a:bodyPr/>
        <a:lstStyle/>
        <a:p>
          <a:endParaRPr lang="tr-TR"/>
        </a:p>
      </dgm:t>
    </dgm:pt>
    <dgm:pt modelId="{6012F819-B96D-4538-BE80-7DBE583EB529}" type="pres">
      <dgm:prSet presAssocID="{40F5EA6C-88B1-4128-B3F1-FDF388CA8DFE}" presName="composite3" presStyleCnt="0"/>
      <dgm:spPr/>
      <dgm:t>
        <a:bodyPr/>
        <a:lstStyle/>
        <a:p>
          <a:endParaRPr lang="tr-TR"/>
        </a:p>
      </dgm:t>
    </dgm:pt>
    <dgm:pt modelId="{ECEC7060-D872-40AE-A81B-88AEE85BB2B5}" type="pres">
      <dgm:prSet presAssocID="{40F5EA6C-88B1-4128-B3F1-FDF388CA8DFE}" presName="background3" presStyleLbl="node3" presStyleIdx="1" presStyleCnt="3"/>
      <dgm:spPr/>
      <dgm:t>
        <a:bodyPr/>
        <a:lstStyle/>
        <a:p>
          <a:endParaRPr lang="tr-TR"/>
        </a:p>
      </dgm:t>
    </dgm:pt>
    <dgm:pt modelId="{64E03FC2-6C55-49FD-A15B-E44294F06120}" type="pres">
      <dgm:prSet presAssocID="{40F5EA6C-88B1-4128-B3F1-FDF388CA8DFE}" presName="text3" presStyleLbl="fgAcc3" presStyleIdx="1" presStyleCnt="3" custScaleX="123582" custLinFactNeighborX="2024" custLinFactNeighborY="-354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03224F7-F7E5-4AAE-81F2-897D8D93C838}" type="pres">
      <dgm:prSet presAssocID="{40F5EA6C-88B1-4128-B3F1-FDF388CA8DFE}" presName="hierChild4" presStyleCnt="0"/>
      <dgm:spPr/>
      <dgm:t>
        <a:bodyPr/>
        <a:lstStyle/>
        <a:p>
          <a:endParaRPr lang="tr-TR"/>
        </a:p>
      </dgm:t>
    </dgm:pt>
    <dgm:pt modelId="{A61B0FB3-8E49-483E-B432-DFA5AF5B95E7}" type="pres">
      <dgm:prSet presAssocID="{01CCB0A9-BA3F-4CEA-AC6E-182A8C426E72}" presName="Name17" presStyleLbl="parChTrans1D3" presStyleIdx="2" presStyleCnt="3"/>
      <dgm:spPr/>
      <dgm:t>
        <a:bodyPr/>
        <a:lstStyle/>
        <a:p>
          <a:endParaRPr lang="tr-TR"/>
        </a:p>
      </dgm:t>
    </dgm:pt>
    <dgm:pt modelId="{E54596B4-F67A-4DD7-B775-64ED91B14706}" type="pres">
      <dgm:prSet presAssocID="{367E5892-604D-4009-B44C-A6431B9B5FF9}" presName="hierRoot3" presStyleCnt="0"/>
      <dgm:spPr/>
      <dgm:t>
        <a:bodyPr/>
        <a:lstStyle/>
        <a:p>
          <a:endParaRPr lang="tr-TR"/>
        </a:p>
      </dgm:t>
    </dgm:pt>
    <dgm:pt modelId="{8FBF0D56-EFEA-4E82-B12E-5B72B2219ED5}" type="pres">
      <dgm:prSet presAssocID="{367E5892-604D-4009-B44C-A6431B9B5FF9}" presName="composite3" presStyleCnt="0"/>
      <dgm:spPr/>
      <dgm:t>
        <a:bodyPr/>
        <a:lstStyle/>
        <a:p>
          <a:endParaRPr lang="tr-TR"/>
        </a:p>
      </dgm:t>
    </dgm:pt>
    <dgm:pt modelId="{BD5FF7C4-2C4A-4500-8E9C-ACD0E0086468}" type="pres">
      <dgm:prSet presAssocID="{367E5892-604D-4009-B44C-A6431B9B5FF9}" presName="background3" presStyleLbl="node3" presStyleIdx="2" presStyleCnt="3"/>
      <dgm:spPr/>
      <dgm:t>
        <a:bodyPr/>
        <a:lstStyle/>
        <a:p>
          <a:endParaRPr lang="tr-TR"/>
        </a:p>
      </dgm:t>
    </dgm:pt>
    <dgm:pt modelId="{502FF2A3-74B6-4437-AA64-D3DEF3959499}" type="pres">
      <dgm:prSet presAssocID="{367E5892-604D-4009-B44C-A6431B9B5FF9}" presName="text3" presStyleLbl="fgAcc3" presStyleIdx="2" presStyleCnt="3" custScaleX="134553" custLinFactNeighborX="8550" custLinFactNeighborY="-354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ED6E8F4-14C0-4B33-AB36-62D2B0BADA2F}" type="pres">
      <dgm:prSet presAssocID="{367E5892-604D-4009-B44C-A6431B9B5FF9}" presName="hierChild4" presStyleCnt="0"/>
      <dgm:spPr/>
      <dgm:t>
        <a:bodyPr/>
        <a:lstStyle/>
        <a:p>
          <a:endParaRPr lang="tr-TR"/>
        </a:p>
      </dgm:t>
    </dgm:pt>
  </dgm:ptLst>
  <dgm:cxnLst>
    <dgm:cxn modelId="{1BFA1DE7-25D7-40CD-9D1B-56EAC5FE5BFB}" type="presOf" srcId="{367E5892-604D-4009-B44C-A6431B9B5FF9}" destId="{502FF2A3-74B6-4437-AA64-D3DEF3959499}" srcOrd="0" destOrd="0" presId="urn:microsoft.com/office/officeart/2005/8/layout/hierarchy1"/>
    <dgm:cxn modelId="{0E3852D6-5FE7-441A-9DF8-6DD6B6D2DDE5}" srcId="{8D801880-552A-4409-9E97-B4EEF7252CE4}" destId="{1365E84D-2EE8-43F8-8CBF-A1943B8FD003}" srcOrd="0" destOrd="0" parTransId="{C2066AED-809C-4E68-9C05-48BBCA7B0888}" sibTransId="{76CE47EF-DC07-4771-A70F-51B7442767A1}"/>
    <dgm:cxn modelId="{36038A34-2FB9-483A-9F68-4FD76CCDBF3D}" type="presOf" srcId="{01CCB0A9-BA3F-4CEA-AC6E-182A8C426E72}" destId="{A61B0FB3-8E49-483E-B432-DFA5AF5B95E7}" srcOrd="0" destOrd="0" presId="urn:microsoft.com/office/officeart/2005/8/layout/hierarchy1"/>
    <dgm:cxn modelId="{6C5DDB2E-F239-43E7-A2E5-3D97C8F429D2}" type="presOf" srcId="{1365E84D-2EE8-43F8-8CBF-A1943B8FD003}" destId="{38887187-1AFC-4F9E-B592-690C96F535C7}" srcOrd="0" destOrd="0" presId="urn:microsoft.com/office/officeart/2005/8/layout/hierarchy1"/>
    <dgm:cxn modelId="{016EDC83-0B36-4A0F-853B-A66F51556854}" type="presOf" srcId="{80CB6AA9-B690-413E-80BB-4EC062C657C5}" destId="{31BAC12F-F2E3-4CAA-9EA0-49C7DDFB1836}" srcOrd="0" destOrd="0" presId="urn:microsoft.com/office/officeart/2005/8/layout/hierarchy1"/>
    <dgm:cxn modelId="{33F2E543-3F19-40A2-9312-6C1A00A730AC}" type="presOf" srcId="{C56967CC-74A3-4087-ACC2-D25A2183BAB6}" destId="{0C001AB6-046C-4596-B5D6-F7B3049FB666}" srcOrd="0" destOrd="0" presId="urn:microsoft.com/office/officeart/2005/8/layout/hierarchy1"/>
    <dgm:cxn modelId="{4FC2E30D-4127-44EC-BE33-C21D8FEB0343}" type="presOf" srcId="{0BBA3038-AB21-40CF-BC98-B3F78A6329BA}" destId="{52CEE9F0-723E-4437-A6EB-E85D2A99692E}" srcOrd="0" destOrd="0" presId="urn:microsoft.com/office/officeart/2005/8/layout/hierarchy1"/>
    <dgm:cxn modelId="{788F4533-A53B-4DE5-89ED-1EB26E356CF7}" type="presOf" srcId="{8D801880-552A-4409-9E97-B4EEF7252CE4}" destId="{940EBD10-80CB-47F7-8137-E2DFE131E498}" srcOrd="0" destOrd="0" presId="urn:microsoft.com/office/officeart/2005/8/layout/hierarchy1"/>
    <dgm:cxn modelId="{BE02E21A-2554-4E83-8080-6997BE71B3FD}" srcId="{0BBA3038-AB21-40CF-BC98-B3F78A6329BA}" destId="{367E5892-604D-4009-B44C-A6431B9B5FF9}" srcOrd="2" destOrd="0" parTransId="{01CCB0A9-BA3F-4CEA-AC6E-182A8C426E72}" sibTransId="{33A5E548-0B98-4CCC-90F6-0DC6706FA3A0}"/>
    <dgm:cxn modelId="{034B9E2F-04E0-4B7C-AFE3-F804B1B7A10C}" type="presOf" srcId="{40F5EA6C-88B1-4128-B3F1-FDF388CA8DFE}" destId="{64E03FC2-6C55-49FD-A15B-E44294F06120}" srcOrd="0" destOrd="0" presId="urn:microsoft.com/office/officeart/2005/8/layout/hierarchy1"/>
    <dgm:cxn modelId="{89819F50-C5F1-482E-8CED-4463E615131D}" type="presOf" srcId="{8BBC5ED9-5618-4186-84CA-C7CF912C9505}" destId="{5415193B-E058-462C-A337-46B04A9B111D}" srcOrd="0" destOrd="0" presId="urn:microsoft.com/office/officeart/2005/8/layout/hierarchy1"/>
    <dgm:cxn modelId="{D07E8CD6-997C-4509-9E21-2C33356A0E85}" srcId="{1365E84D-2EE8-43F8-8CBF-A1943B8FD003}" destId="{0BBA3038-AB21-40CF-BC98-B3F78A6329BA}" srcOrd="0" destOrd="0" parTransId="{8BBC5ED9-5618-4186-84CA-C7CF912C9505}" sibTransId="{5FE41440-8DC6-4E31-89D3-B695F9A51CD0}"/>
    <dgm:cxn modelId="{261BD891-23F2-468D-B2B8-A46720C3C7A8}" type="presOf" srcId="{40660313-44B8-40E6-8A7A-2E194232100C}" destId="{A4C56452-5D77-47E4-80CA-F638DEE2AD67}" srcOrd="0" destOrd="0" presId="urn:microsoft.com/office/officeart/2005/8/layout/hierarchy1"/>
    <dgm:cxn modelId="{F3D1D939-C26E-45BE-A88C-1E6FC1FEDF65}" srcId="{0BBA3038-AB21-40CF-BC98-B3F78A6329BA}" destId="{80CB6AA9-B690-413E-80BB-4EC062C657C5}" srcOrd="0" destOrd="0" parTransId="{C56967CC-74A3-4087-ACC2-D25A2183BAB6}" sibTransId="{A2827E8E-87EF-4C08-A939-37C656468C69}"/>
    <dgm:cxn modelId="{49A1533F-517F-4889-A917-21475B64B608}" srcId="{0BBA3038-AB21-40CF-BC98-B3F78A6329BA}" destId="{40F5EA6C-88B1-4128-B3F1-FDF388CA8DFE}" srcOrd="1" destOrd="0" parTransId="{40660313-44B8-40E6-8A7A-2E194232100C}" sibTransId="{4C6655EF-A570-49C3-9A43-A7B33C90E379}"/>
    <dgm:cxn modelId="{AF07FC92-9CFC-4629-88E3-4B6B17688DC8}" type="presParOf" srcId="{940EBD10-80CB-47F7-8137-E2DFE131E498}" destId="{BBC4104C-F626-4259-AB98-667DB305FFE9}" srcOrd="0" destOrd="0" presId="urn:microsoft.com/office/officeart/2005/8/layout/hierarchy1"/>
    <dgm:cxn modelId="{ECEE77D0-F2A3-4FC9-9C2F-1E1D0CA1D65C}" type="presParOf" srcId="{BBC4104C-F626-4259-AB98-667DB305FFE9}" destId="{7F540EA2-A75E-46BE-B6A5-EC0AD4D3A615}" srcOrd="0" destOrd="0" presId="urn:microsoft.com/office/officeart/2005/8/layout/hierarchy1"/>
    <dgm:cxn modelId="{F80F94FE-0510-4E9A-928D-1615C0BCB456}" type="presParOf" srcId="{7F540EA2-A75E-46BE-B6A5-EC0AD4D3A615}" destId="{66BF977A-395F-4830-9575-8FD454795A1A}" srcOrd="0" destOrd="0" presId="urn:microsoft.com/office/officeart/2005/8/layout/hierarchy1"/>
    <dgm:cxn modelId="{359AD5FC-929A-44C0-93C5-00393935AAC9}" type="presParOf" srcId="{7F540EA2-A75E-46BE-B6A5-EC0AD4D3A615}" destId="{38887187-1AFC-4F9E-B592-690C96F535C7}" srcOrd="1" destOrd="0" presId="urn:microsoft.com/office/officeart/2005/8/layout/hierarchy1"/>
    <dgm:cxn modelId="{0527193F-6DE6-40D1-805B-DF301874F881}" type="presParOf" srcId="{BBC4104C-F626-4259-AB98-667DB305FFE9}" destId="{9EE8F944-DED0-4295-9CE4-2C9FA3FCB10C}" srcOrd="1" destOrd="0" presId="urn:microsoft.com/office/officeart/2005/8/layout/hierarchy1"/>
    <dgm:cxn modelId="{2EE0DA19-34D0-463A-A4DD-82C04026160A}" type="presParOf" srcId="{9EE8F944-DED0-4295-9CE4-2C9FA3FCB10C}" destId="{5415193B-E058-462C-A337-46B04A9B111D}" srcOrd="0" destOrd="0" presId="urn:microsoft.com/office/officeart/2005/8/layout/hierarchy1"/>
    <dgm:cxn modelId="{E5400F30-E483-4801-BBC1-467CA902C520}" type="presParOf" srcId="{9EE8F944-DED0-4295-9CE4-2C9FA3FCB10C}" destId="{06A1B266-8F58-4838-86A5-B197D7FAFBDD}" srcOrd="1" destOrd="0" presId="urn:microsoft.com/office/officeart/2005/8/layout/hierarchy1"/>
    <dgm:cxn modelId="{08EB49EB-863D-4E13-B222-A6CFBEA6B281}" type="presParOf" srcId="{06A1B266-8F58-4838-86A5-B197D7FAFBDD}" destId="{CF23D99A-0E5E-4E67-933A-E6AD351BDF83}" srcOrd="0" destOrd="0" presId="urn:microsoft.com/office/officeart/2005/8/layout/hierarchy1"/>
    <dgm:cxn modelId="{2CE45EF7-71A4-446B-BF89-18CD02EE5564}" type="presParOf" srcId="{CF23D99A-0E5E-4E67-933A-E6AD351BDF83}" destId="{DF97BED7-8BA4-4715-9326-744954AC90EA}" srcOrd="0" destOrd="0" presId="urn:microsoft.com/office/officeart/2005/8/layout/hierarchy1"/>
    <dgm:cxn modelId="{AB1DEAAA-9138-4D07-8B01-586F14233D1B}" type="presParOf" srcId="{CF23D99A-0E5E-4E67-933A-E6AD351BDF83}" destId="{52CEE9F0-723E-4437-A6EB-E85D2A99692E}" srcOrd="1" destOrd="0" presId="urn:microsoft.com/office/officeart/2005/8/layout/hierarchy1"/>
    <dgm:cxn modelId="{FE684955-127E-47B5-A2B3-0384DFC445CF}" type="presParOf" srcId="{06A1B266-8F58-4838-86A5-B197D7FAFBDD}" destId="{C7D0B744-8C20-4BBC-B733-E8D323B32545}" srcOrd="1" destOrd="0" presId="urn:microsoft.com/office/officeart/2005/8/layout/hierarchy1"/>
    <dgm:cxn modelId="{38304F91-9F17-4EE0-9356-B26A0F2D3A5C}" type="presParOf" srcId="{C7D0B744-8C20-4BBC-B733-E8D323B32545}" destId="{0C001AB6-046C-4596-B5D6-F7B3049FB666}" srcOrd="0" destOrd="0" presId="urn:microsoft.com/office/officeart/2005/8/layout/hierarchy1"/>
    <dgm:cxn modelId="{B813EA3F-EE1D-44A3-9201-611F89FDAE3E}" type="presParOf" srcId="{C7D0B744-8C20-4BBC-B733-E8D323B32545}" destId="{D8FF97C7-9104-4FDC-983A-C217F881EF75}" srcOrd="1" destOrd="0" presId="urn:microsoft.com/office/officeart/2005/8/layout/hierarchy1"/>
    <dgm:cxn modelId="{15CA51F5-1469-4D48-83A3-857E6C0798A9}" type="presParOf" srcId="{D8FF97C7-9104-4FDC-983A-C217F881EF75}" destId="{EEDC0940-1318-4A72-81ED-FA923D917D78}" srcOrd="0" destOrd="0" presId="urn:microsoft.com/office/officeart/2005/8/layout/hierarchy1"/>
    <dgm:cxn modelId="{01A02DE5-38D8-4613-85B2-2400932CBC1C}" type="presParOf" srcId="{EEDC0940-1318-4A72-81ED-FA923D917D78}" destId="{9B883E2E-EA75-4D5D-A597-E81F67122E09}" srcOrd="0" destOrd="0" presId="urn:microsoft.com/office/officeart/2005/8/layout/hierarchy1"/>
    <dgm:cxn modelId="{18EC7860-EE14-4C97-9E2C-3169235F5AE0}" type="presParOf" srcId="{EEDC0940-1318-4A72-81ED-FA923D917D78}" destId="{31BAC12F-F2E3-4CAA-9EA0-49C7DDFB1836}" srcOrd="1" destOrd="0" presId="urn:microsoft.com/office/officeart/2005/8/layout/hierarchy1"/>
    <dgm:cxn modelId="{274697D5-E0F2-45ED-A86C-6C476830F7DE}" type="presParOf" srcId="{D8FF97C7-9104-4FDC-983A-C217F881EF75}" destId="{A7B4B005-5755-4A0B-872F-2B74BFFB95E5}" srcOrd="1" destOrd="0" presId="urn:microsoft.com/office/officeart/2005/8/layout/hierarchy1"/>
    <dgm:cxn modelId="{19F90193-D06F-4B53-8E00-84521D8655F6}" type="presParOf" srcId="{C7D0B744-8C20-4BBC-B733-E8D323B32545}" destId="{A4C56452-5D77-47E4-80CA-F638DEE2AD67}" srcOrd="2" destOrd="0" presId="urn:microsoft.com/office/officeart/2005/8/layout/hierarchy1"/>
    <dgm:cxn modelId="{B9BA22FA-B43B-4E59-B399-B33D83DFE97B}" type="presParOf" srcId="{C7D0B744-8C20-4BBC-B733-E8D323B32545}" destId="{5A0A9026-BBC2-4C6C-A37A-CCBE1209ADED}" srcOrd="3" destOrd="0" presId="urn:microsoft.com/office/officeart/2005/8/layout/hierarchy1"/>
    <dgm:cxn modelId="{28CF42F3-931E-4EF8-91DE-1331906A85B3}" type="presParOf" srcId="{5A0A9026-BBC2-4C6C-A37A-CCBE1209ADED}" destId="{6012F819-B96D-4538-BE80-7DBE583EB529}" srcOrd="0" destOrd="0" presId="urn:microsoft.com/office/officeart/2005/8/layout/hierarchy1"/>
    <dgm:cxn modelId="{13090AA1-93A1-4137-83D5-C800150C14C3}" type="presParOf" srcId="{6012F819-B96D-4538-BE80-7DBE583EB529}" destId="{ECEC7060-D872-40AE-A81B-88AEE85BB2B5}" srcOrd="0" destOrd="0" presId="urn:microsoft.com/office/officeart/2005/8/layout/hierarchy1"/>
    <dgm:cxn modelId="{66B426E6-CF59-4A11-9C1A-952EBF6ECD00}" type="presParOf" srcId="{6012F819-B96D-4538-BE80-7DBE583EB529}" destId="{64E03FC2-6C55-49FD-A15B-E44294F06120}" srcOrd="1" destOrd="0" presId="urn:microsoft.com/office/officeart/2005/8/layout/hierarchy1"/>
    <dgm:cxn modelId="{B57482EB-B27E-436F-9BB3-5C2D483BB246}" type="presParOf" srcId="{5A0A9026-BBC2-4C6C-A37A-CCBE1209ADED}" destId="{D03224F7-F7E5-4AAE-81F2-897D8D93C838}" srcOrd="1" destOrd="0" presId="urn:microsoft.com/office/officeart/2005/8/layout/hierarchy1"/>
    <dgm:cxn modelId="{6FCB7831-60E6-49F3-861D-890CB5288641}" type="presParOf" srcId="{C7D0B744-8C20-4BBC-B733-E8D323B32545}" destId="{A61B0FB3-8E49-483E-B432-DFA5AF5B95E7}" srcOrd="4" destOrd="0" presId="urn:microsoft.com/office/officeart/2005/8/layout/hierarchy1"/>
    <dgm:cxn modelId="{8F29AA9E-845D-42EC-9146-3F3483B00DA9}" type="presParOf" srcId="{C7D0B744-8C20-4BBC-B733-E8D323B32545}" destId="{E54596B4-F67A-4DD7-B775-64ED91B14706}" srcOrd="5" destOrd="0" presId="urn:microsoft.com/office/officeart/2005/8/layout/hierarchy1"/>
    <dgm:cxn modelId="{322A6AAF-9DD7-4BC2-9C01-FADD9B2A245B}" type="presParOf" srcId="{E54596B4-F67A-4DD7-B775-64ED91B14706}" destId="{8FBF0D56-EFEA-4E82-B12E-5B72B2219ED5}" srcOrd="0" destOrd="0" presId="urn:microsoft.com/office/officeart/2005/8/layout/hierarchy1"/>
    <dgm:cxn modelId="{841CC5DF-6DBB-464F-BA70-63AA27F632DE}" type="presParOf" srcId="{8FBF0D56-EFEA-4E82-B12E-5B72B2219ED5}" destId="{BD5FF7C4-2C4A-4500-8E9C-ACD0E0086468}" srcOrd="0" destOrd="0" presId="urn:microsoft.com/office/officeart/2005/8/layout/hierarchy1"/>
    <dgm:cxn modelId="{BF5E7C0F-D0DA-4E30-B2BD-113B85BE9EF0}" type="presParOf" srcId="{8FBF0D56-EFEA-4E82-B12E-5B72B2219ED5}" destId="{502FF2A3-74B6-4437-AA64-D3DEF3959499}" srcOrd="1" destOrd="0" presId="urn:microsoft.com/office/officeart/2005/8/layout/hierarchy1"/>
    <dgm:cxn modelId="{028B81CC-55DC-419A-98E5-B24FD1ADF2A3}" type="presParOf" srcId="{E54596B4-F67A-4DD7-B775-64ED91B14706}" destId="{DED6E8F4-14C0-4B33-AB36-62D2B0BADA2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D4CA82-879D-4EA0-A2C2-AB7CC4032136}">
      <dsp:nvSpPr>
        <dsp:cNvPr id="0" name=""/>
        <dsp:cNvSpPr/>
      </dsp:nvSpPr>
      <dsp:spPr>
        <a:xfrm rot="5400000">
          <a:off x="-183620" y="183620"/>
          <a:ext cx="1224136" cy="8568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b="0" kern="1200" dirty="0"/>
        </a:p>
      </dsp:txBody>
      <dsp:txXfrm rot="5400000">
        <a:off x="-183620" y="183620"/>
        <a:ext cx="1224136" cy="856895"/>
      </dsp:txXfrm>
    </dsp:sp>
    <dsp:sp modelId="{83FF55FF-4E7C-4ED6-8DB5-C1954902FC73}">
      <dsp:nvSpPr>
        <dsp:cNvPr id="0" name=""/>
        <dsp:cNvSpPr/>
      </dsp:nvSpPr>
      <dsp:spPr>
        <a:xfrm rot="5400000">
          <a:off x="4145403" y="-3288508"/>
          <a:ext cx="795688" cy="7372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200" b="0" kern="1200" dirty="0" smtClean="0"/>
            <a:t>İŞ SAĞLIĞI VE GÜVENLİĞİ</a:t>
          </a:r>
          <a:endParaRPr lang="tr-TR" sz="3200" kern="1200" dirty="0"/>
        </a:p>
      </dsp:txBody>
      <dsp:txXfrm rot="5400000">
        <a:off x="4145403" y="-3288508"/>
        <a:ext cx="795688" cy="737270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D4CA82-879D-4EA0-A2C2-AB7CC4032136}">
      <dsp:nvSpPr>
        <dsp:cNvPr id="0" name=""/>
        <dsp:cNvSpPr/>
      </dsp:nvSpPr>
      <dsp:spPr>
        <a:xfrm rot="5400000">
          <a:off x="-183620" y="183620"/>
          <a:ext cx="1224136" cy="8568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b="0" kern="1200" dirty="0"/>
        </a:p>
      </dsp:txBody>
      <dsp:txXfrm rot="5400000">
        <a:off x="-183620" y="183620"/>
        <a:ext cx="1224136" cy="856895"/>
      </dsp:txXfrm>
    </dsp:sp>
    <dsp:sp modelId="{83FF55FF-4E7C-4ED6-8DB5-C1954902FC73}">
      <dsp:nvSpPr>
        <dsp:cNvPr id="0" name=""/>
        <dsp:cNvSpPr/>
      </dsp:nvSpPr>
      <dsp:spPr>
        <a:xfrm rot="5400000">
          <a:off x="4145403" y="-3288508"/>
          <a:ext cx="795688" cy="7372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200" b="0" kern="1200" noProof="0" dirty="0" smtClean="0"/>
            <a:t>GEZİCİ İSG</a:t>
          </a:r>
          <a:endParaRPr lang="tr-TR" sz="3200" b="0" kern="1200" dirty="0" smtClean="0"/>
        </a:p>
      </dsp:txBody>
      <dsp:txXfrm rot="5400000">
        <a:off x="4145403" y="-3288508"/>
        <a:ext cx="795688" cy="737270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D4CA82-879D-4EA0-A2C2-AB7CC4032136}">
      <dsp:nvSpPr>
        <dsp:cNvPr id="0" name=""/>
        <dsp:cNvSpPr/>
      </dsp:nvSpPr>
      <dsp:spPr>
        <a:xfrm rot="5400000">
          <a:off x="-183620" y="183620"/>
          <a:ext cx="1224136" cy="8568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b="0" kern="1200" dirty="0"/>
        </a:p>
      </dsp:txBody>
      <dsp:txXfrm rot="5400000">
        <a:off x="-183620" y="183620"/>
        <a:ext cx="1224136" cy="856895"/>
      </dsp:txXfrm>
    </dsp:sp>
    <dsp:sp modelId="{83FF55FF-4E7C-4ED6-8DB5-C1954902FC73}">
      <dsp:nvSpPr>
        <dsp:cNvPr id="0" name=""/>
        <dsp:cNvSpPr/>
      </dsp:nvSpPr>
      <dsp:spPr>
        <a:xfrm rot="5400000">
          <a:off x="4145403" y="-3288508"/>
          <a:ext cx="795688" cy="73727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200" b="0" kern="1200" noProof="0" dirty="0" smtClean="0"/>
            <a:t>LABORATUVAR</a:t>
          </a:r>
        </a:p>
      </dsp:txBody>
      <dsp:txXfrm rot="5400000">
        <a:off x="4145403" y="-3288508"/>
        <a:ext cx="795688" cy="737270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1B0FB3-8E49-483E-B432-DFA5AF5B95E7}">
      <dsp:nvSpPr>
        <dsp:cNvPr id="0" name=""/>
        <dsp:cNvSpPr/>
      </dsp:nvSpPr>
      <dsp:spPr>
        <a:xfrm>
          <a:off x="4113673" y="2381313"/>
          <a:ext cx="2737455" cy="7156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8839"/>
              </a:lnTo>
              <a:lnTo>
                <a:pt x="2737455" y="558839"/>
              </a:lnTo>
              <a:lnTo>
                <a:pt x="2737455" y="71563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C56452-5D77-47E4-80CA-F638DEE2AD67}">
      <dsp:nvSpPr>
        <dsp:cNvPr id="0" name=""/>
        <dsp:cNvSpPr/>
      </dsp:nvSpPr>
      <dsp:spPr>
        <a:xfrm>
          <a:off x="4067953" y="2381313"/>
          <a:ext cx="91440" cy="7156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58839"/>
              </a:lnTo>
              <a:lnTo>
                <a:pt x="112092" y="558839"/>
              </a:lnTo>
              <a:lnTo>
                <a:pt x="112092" y="71563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001AB6-046C-4596-B5D6-F7B3049FB666}">
      <dsp:nvSpPr>
        <dsp:cNvPr id="0" name=""/>
        <dsp:cNvSpPr/>
      </dsp:nvSpPr>
      <dsp:spPr>
        <a:xfrm>
          <a:off x="1383961" y="2381313"/>
          <a:ext cx="2729712" cy="715633"/>
        </a:xfrm>
        <a:custGeom>
          <a:avLst/>
          <a:gdLst/>
          <a:ahLst/>
          <a:cxnLst/>
          <a:rect l="0" t="0" r="0" b="0"/>
          <a:pathLst>
            <a:path>
              <a:moveTo>
                <a:pt x="2729712" y="0"/>
              </a:moveTo>
              <a:lnTo>
                <a:pt x="2729712" y="558839"/>
              </a:lnTo>
              <a:lnTo>
                <a:pt x="0" y="558839"/>
              </a:lnTo>
              <a:lnTo>
                <a:pt x="0" y="71563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5193B-E058-462C-A337-46B04A9B111D}">
      <dsp:nvSpPr>
        <dsp:cNvPr id="0" name=""/>
        <dsp:cNvSpPr/>
      </dsp:nvSpPr>
      <dsp:spPr>
        <a:xfrm>
          <a:off x="4038605" y="949449"/>
          <a:ext cx="91440" cy="3571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0310"/>
              </a:lnTo>
              <a:lnTo>
                <a:pt x="75068" y="200310"/>
              </a:lnTo>
              <a:lnTo>
                <a:pt x="75068" y="35710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F977A-395F-4830-9575-8FD454795A1A}">
      <dsp:nvSpPr>
        <dsp:cNvPr id="0" name=""/>
        <dsp:cNvSpPr/>
      </dsp:nvSpPr>
      <dsp:spPr>
        <a:xfrm>
          <a:off x="2184913" y="-125308"/>
          <a:ext cx="3798822" cy="1074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887187-1AFC-4F9E-B592-690C96F535C7}">
      <dsp:nvSpPr>
        <dsp:cNvPr id="0" name=""/>
        <dsp:cNvSpPr/>
      </dsp:nvSpPr>
      <dsp:spPr>
        <a:xfrm>
          <a:off x="2372972" y="53347"/>
          <a:ext cx="3798822" cy="1074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>
              <a:solidFill>
                <a:srgbClr val="002060"/>
              </a:solidFill>
            </a:rPr>
            <a:t>Gezici İSG Aracı</a:t>
          </a:r>
          <a:endParaRPr lang="tr-TR" sz="2700" kern="1200" dirty="0">
            <a:solidFill>
              <a:srgbClr val="002060"/>
            </a:solidFill>
          </a:endParaRPr>
        </a:p>
      </dsp:txBody>
      <dsp:txXfrm>
        <a:off x="2372972" y="53347"/>
        <a:ext cx="3798822" cy="1074758"/>
      </dsp:txXfrm>
    </dsp:sp>
    <dsp:sp modelId="{DF97BED7-8BA4-4715-9326-744954AC90EA}">
      <dsp:nvSpPr>
        <dsp:cNvPr id="0" name=""/>
        <dsp:cNvSpPr/>
      </dsp:nvSpPr>
      <dsp:spPr>
        <a:xfrm>
          <a:off x="2060394" y="1306554"/>
          <a:ext cx="4106558" cy="1074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2CEE9F0-723E-4437-A6EB-E85D2A99692E}">
      <dsp:nvSpPr>
        <dsp:cNvPr id="0" name=""/>
        <dsp:cNvSpPr/>
      </dsp:nvSpPr>
      <dsp:spPr>
        <a:xfrm>
          <a:off x="2248453" y="1485210"/>
          <a:ext cx="4106558" cy="1074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>
              <a:solidFill>
                <a:srgbClr val="002060"/>
              </a:solidFill>
            </a:rPr>
            <a:t>Numune Kabul Bölümü</a:t>
          </a:r>
          <a:endParaRPr lang="tr-TR" sz="2700" kern="1200" dirty="0">
            <a:solidFill>
              <a:srgbClr val="002060"/>
            </a:solidFill>
          </a:endParaRPr>
        </a:p>
      </dsp:txBody>
      <dsp:txXfrm>
        <a:off x="2248453" y="1485210"/>
        <a:ext cx="4106558" cy="1074758"/>
      </dsp:txXfrm>
    </dsp:sp>
    <dsp:sp modelId="{9B883E2E-EA75-4D5D-A597-E81F67122E09}">
      <dsp:nvSpPr>
        <dsp:cNvPr id="0" name=""/>
        <dsp:cNvSpPr/>
      </dsp:nvSpPr>
      <dsp:spPr>
        <a:xfrm>
          <a:off x="120265" y="3096946"/>
          <a:ext cx="2527391" cy="1074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1BAC12F-F2E3-4CAA-9EA0-49C7DDFB1836}">
      <dsp:nvSpPr>
        <dsp:cNvPr id="0" name=""/>
        <dsp:cNvSpPr/>
      </dsp:nvSpPr>
      <dsp:spPr>
        <a:xfrm>
          <a:off x="308324" y="3275602"/>
          <a:ext cx="2527391" cy="1074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>
              <a:solidFill>
                <a:srgbClr val="002060"/>
              </a:solidFill>
            </a:rPr>
            <a:t>Hematoloji Bölümü</a:t>
          </a:r>
          <a:endParaRPr lang="tr-TR" sz="2700" kern="1200" dirty="0">
            <a:solidFill>
              <a:srgbClr val="002060"/>
            </a:solidFill>
          </a:endParaRPr>
        </a:p>
      </dsp:txBody>
      <dsp:txXfrm>
        <a:off x="308324" y="3275602"/>
        <a:ext cx="2527391" cy="1074758"/>
      </dsp:txXfrm>
    </dsp:sp>
    <dsp:sp modelId="{ECEC7060-D872-40AE-A81B-88AEE85BB2B5}">
      <dsp:nvSpPr>
        <dsp:cNvPr id="0" name=""/>
        <dsp:cNvSpPr/>
      </dsp:nvSpPr>
      <dsp:spPr>
        <a:xfrm>
          <a:off x="3134213" y="3096946"/>
          <a:ext cx="2091666" cy="1074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E03FC2-6C55-49FD-A15B-E44294F06120}">
      <dsp:nvSpPr>
        <dsp:cNvPr id="0" name=""/>
        <dsp:cNvSpPr/>
      </dsp:nvSpPr>
      <dsp:spPr>
        <a:xfrm>
          <a:off x="3322272" y="3275602"/>
          <a:ext cx="2091666" cy="1074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>
              <a:solidFill>
                <a:srgbClr val="002060"/>
              </a:solidFill>
            </a:rPr>
            <a:t>Biyokimya Bölümü</a:t>
          </a:r>
          <a:endParaRPr lang="tr-TR" sz="2700" kern="1200" dirty="0">
            <a:solidFill>
              <a:srgbClr val="002060"/>
            </a:solidFill>
          </a:endParaRPr>
        </a:p>
      </dsp:txBody>
      <dsp:txXfrm>
        <a:off x="3322272" y="3275602"/>
        <a:ext cx="2091666" cy="1074758"/>
      </dsp:txXfrm>
    </dsp:sp>
    <dsp:sp modelId="{BD5FF7C4-2C4A-4500-8E9C-ACD0E0086468}">
      <dsp:nvSpPr>
        <dsp:cNvPr id="0" name=""/>
        <dsp:cNvSpPr/>
      </dsp:nvSpPr>
      <dsp:spPr>
        <a:xfrm>
          <a:off x="5712452" y="3096946"/>
          <a:ext cx="2277353" cy="10747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 fov="0">
            <a:rot lat="0" lon="0" rev="0"/>
          </a:camera>
          <a:lightRig rig="glow" dir="tl">
            <a:rot lat="0" lon="0" rev="900000"/>
          </a:lightRig>
        </a:scene3d>
        <a:sp3d prstMaterial="powder">
          <a:bevelT w="25400" h="381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2FF2A3-74B6-4437-AA64-D3DEF3959499}">
      <dsp:nvSpPr>
        <dsp:cNvPr id="0" name=""/>
        <dsp:cNvSpPr/>
      </dsp:nvSpPr>
      <dsp:spPr>
        <a:xfrm>
          <a:off x="5900511" y="3275602"/>
          <a:ext cx="2277353" cy="1074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 smtClean="0">
              <a:solidFill>
                <a:srgbClr val="002060"/>
              </a:solidFill>
            </a:rPr>
            <a:t>Mikrobiyoloji Bölümü</a:t>
          </a:r>
          <a:endParaRPr lang="tr-TR" sz="2700" kern="1200" dirty="0">
            <a:solidFill>
              <a:srgbClr val="002060"/>
            </a:solidFill>
          </a:endParaRPr>
        </a:p>
      </dsp:txBody>
      <dsp:txXfrm>
        <a:off x="5900511" y="3275602"/>
        <a:ext cx="2277353" cy="1074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F062-A1D8-4B88-A24B-2F98F0E771AF}" type="datetimeFigureOut">
              <a:rPr lang="tr-TR" smtClean="0"/>
              <a:pPr/>
              <a:t>05.12.2019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8689-B10A-4CBD-AC86-D84C921FA24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F062-A1D8-4B88-A24B-2F98F0E771AF}" type="datetimeFigureOut">
              <a:rPr lang="tr-TR" smtClean="0"/>
              <a:pPr/>
              <a:t>05.12.2019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8689-B10A-4CBD-AC86-D84C921FA24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F062-A1D8-4B88-A24B-2F98F0E771AF}" type="datetimeFigureOut">
              <a:rPr lang="tr-TR" smtClean="0"/>
              <a:pPr/>
              <a:t>05.12.2019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8689-B10A-4CBD-AC86-D84C921FA24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F062-A1D8-4B88-A24B-2F98F0E771AF}" type="datetimeFigureOut">
              <a:rPr lang="tr-TR" smtClean="0"/>
              <a:pPr/>
              <a:t>05.12.2019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8689-B10A-4CBD-AC86-D84C921FA24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F062-A1D8-4B88-A24B-2F98F0E771AF}" type="datetimeFigureOut">
              <a:rPr lang="tr-TR" smtClean="0"/>
              <a:pPr/>
              <a:t>05.12.2019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8689-B10A-4CBD-AC86-D84C921FA24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F062-A1D8-4B88-A24B-2F98F0E771AF}" type="datetimeFigureOut">
              <a:rPr lang="tr-TR" smtClean="0"/>
              <a:pPr/>
              <a:t>05.12.2019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8689-B10A-4CBD-AC86-D84C921FA24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F062-A1D8-4B88-A24B-2F98F0E771AF}" type="datetimeFigureOut">
              <a:rPr lang="tr-TR" smtClean="0"/>
              <a:pPr/>
              <a:t>05.12.2019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8689-B10A-4CBD-AC86-D84C921FA24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F062-A1D8-4B88-A24B-2F98F0E771AF}" type="datetimeFigureOut">
              <a:rPr lang="tr-TR" smtClean="0"/>
              <a:pPr/>
              <a:t>05.12.2019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8689-B10A-4CBD-AC86-D84C921FA24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F062-A1D8-4B88-A24B-2F98F0E771AF}" type="datetimeFigureOut">
              <a:rPr lang="tr-TR" smtClean="0"/>
              <a:pPr/>
              <a:t>05.12.2019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8689-B10A-4CBD-AC86-D84C921FA24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F062-A1D8-4B88-A24B-2F98F0E771AF}" type="datetimeFigureOut">
              <a:rPr lang="tr-TR" smtClean="0"/>
              <a:pPr/>
              <a:t>05.12.2019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88689-B10A-4CBD-AC86-D84C921FA24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 spd="slow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7F062-A1D8-4B88-A24B-2F98F0E771AF}" type="datetimeFigureOut">
              <a:rPr lang="tr-TR" smtClean="0"/>
              <a:pPr/>
              <a:t>05.12.2019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188689-B10A-4CBD-AC86-D84C921FA24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F7F062-A1D8-4B88-A24B-2F98F0E771AF}" type="datetimeFigureOut">
              <a:rPr lang="tr-TR" smtClean="0"/>
              <a:pPr/>
              <a:t>05.12.2019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188689-B10A-4CBD-AC86-D84C921FA245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ransition spd="slow" advTm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jpeg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osgb1\Desktop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836712"/>
            <a:ext cx="3029845" cy="2016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Resim" descr="C:\Users\osgb1\Downloads\IMG-20170809-WA0006.jpg"/>
          <p:cNvPicPr/>
          <p:nvPr/>
        </p:nvPicPr>
        <p:blipFill>
          <a:blip r:embed="rId3" cstate="print"/>
          <a:srcRect l="2501" t="21685" b="20019"/>
          <a:stretch>
            <a:fillRect/>
          </a:stretch>
        </p:blipFill>
        <p:spPr bwMode="auto">
          <a:xfrm>
            <a:off x="4536528" y="764704"/>
            <a:ext cx="4499968" cy="2160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6 İçerik Yer Tutucusu" descr="LAB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t="4921" b="6492"/>
          <a:stretch>
            <a:fillRect/>
          </a:stretch>
        </p:blipFill>
        <p:spPr>
          <a:xfrm>
            <a:off x="7236296" y="4293096"/>
            <a:ext cx="1691578" cy="2232248"/>
          </a:xfrm>
          <a:prstGeom prst="rect">
            <a:avLst/>
          </a:prstGeom>
          <a:ln>
            <a:solidFill>
              <a:schemeClr val="accent3"/>
            </a:solidFill>
          </a:ln>
          <a:effectLst>
            <a:softEdge rad="112500"/>
          </a:effectLst>
        </p:spPr>
      </p:pic>
      <p:pic>
        <p:nvPicPr>
          <p:cNvPr id="10" name="9 Resim" descr="LAB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984" y="4291118"/>
            <a:ext cx="4356000" cy="2450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10 Resim" descr="C:\Users\osgb1\Downloads\IMG-20170809-WA000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4437112"/>
            <a:ext cx="1367936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12 Resim" descr="8046987839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760" y="1098426"/>
            <a:ext cx="2592288" cy="2114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107504" y="3140968"/>
            <a:ext cx="8964488" cy="10081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b="1" i="1" u="sng" dirty="0" smtClean="0">
                <a:solidFill>
                  <a:schemeClr val="accent5">
                    <a:lumMod val="75000"/>
                  </a:schemeClr>
                </a:solidFill>
              </a:rPr>
              <a:t>ÇAMLICA AFİYET </a:t>
            </a:r>
            <a:br>
              <a:rPr lang="tr-TR" sz="2800" b="1" i="1" u="sng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tr-TR" sz="2800" b="1" i="1" u="sng" dirty="0" smtClean="0">
                <a:solidFill>
                  <a:schemeClr val="accent5">
                    <a:lumMod val="75000"/>
                  </a:schemeClr>
                </a:solidFill>
              </a:rPr>
              <a:t>ORTAK SAĞLIK GÜVENLİK BİRİMİ</a:t>
            </a:r>
            <a:endParaRPr lang="tr-TR" sz="2800" b="1" i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Tm="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i="1" u="sng" dirty="0" smtClean="0">
                <a:solidFill>
                  <a:schemeClr val="accent5">
                    <a:lumMod val="75000"/>
                  </a:schemeClr>
                </a:solidFill>
              </a:rPr>
              <a:t>Diğer Sağlık Personeli</a:t>
            </a:r>
            <a:br>
              <a:rPr lang="tr-TR" b="1" i="1" u="sng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tr-TR" b="1" i="1" u="sng" dirty="0" smtClean="0">
                <a:solidFill>
                  <a:schemeClr val="accent5">
                    <a:lumMod val="75000"/>
                  </a:schemeClr>
                </a:solidFill>
              </a:rPr>
              <a:t>Hizmetlerimiz</a:t>
            </a:r>
            <a:endParaRPr lang="tr-TR" b="1" i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2"/>
          </p:nvPr>
        </p:nvSpPr>
        <p:spPr>
          <a:xfrm>
            <a:off x="0" y="1556792"/>
            <a:ext cx="4040188" cy="5517232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• İş sağlığı ve güvenliği ile ilgili</a:t>
            </a:r>
          </a:p>
          <a:p>
            <a:pPr>
              <a:buNone/>
            </a:pPr>
            <a:r>
              <a:rPr lang="tr-TR" dirty="0" smtClean="0"/>
              <a:t>sorunların saptanmasında, önceliklerin</a:t>
            </a:r>
          </a:p>
          <a:p>
            <a:pPr>
              <a:buNone/>
            </a:pPr>
            <a:r>
              <a:rPr lang="tr-TR" dirty="0" smtClean="0"/>
              <a:t>belirlenmesinde ve yapılacak çalışmalarda</a:t>
            </a:r>
          </a:p>
          <a:p>
            <a:pPr>
              <a:buNone/>
            </a:pPr>
            <a:r>
              <a:rPr lang="tr-TR" dirty="0" smtClean="0"/>
              <a:t>işyeri hekimine yardımcı olmak.</a:t>
            </a:r>
          </a:p>
          <a:p>
            <a:endParaRPr lang="tr-TR" dirty="0" smtClean="0"/>
          </a:p>
          <a:p>
            <a:r>
              <a:rPr lang="tr-TR" dirty="0" smtClean="0"/>
              <a:t>• Çalışanların özellikleri ve sağlık düzeyleri</a:t>
            </a:r>
          </a:p>
          <a:p>
            <a:pPr>
              <a:buNone/>
            </a:pPr>
            <a:r>
              <a:rPr lang="nn-NO" dirty="0" smtClean="0"/>
              <a:t>ile ilgili veri toplamak, kaydetmek, sağlık</a:t>
            </a:r>
          </a:p>
          <a:p>
            <a:pPr>
              <a:buNone/>
            </a:pPr>
            <a:r>
              <a:rPr lang="tr-TR" dirty="0" smtClean="0"/>
              <a:t>ve çalışma öykülerini işe giriş/periyodik</a:t>
            </a:r>
          </a:p>
          <a:p>
            <a:pPr>
              <a:buNone/>
            </a:pPr>
            <a:r>
              <a:rPr lang="tr-TR" dirty="0" smtClean="0"/>
              <a:t>muayene formuna yazmak ve fiziki</a:t>
            </a:r>
          </a:p>
          <a:p>
            <a:pPr>
              <a:buNone/>
            </a:pPr>
            <a:r>
              <a:rPr lang="tr-TR" dirty="0" smtClean="0"/>
              <a:t>muayeneye yardımcı olmak.</a:t>
            </a:r>
          </a:p>
          <a:p>
            <a:endParaRPr lang="tr-TR" dirty="0" smtClean="0"/>
          </a:p>
          <a:p>
            <a:r>
              <a:rPr lang="tr-TR" dirty="0" smtClean="0"/>
              <a:t>• İş yerinde sağlık taramaları yaparak</a:t>
            </a:r>
          </a:p>
          <a:p>
            <a:pPr>
              <a:buNone/>
            </a:pPr>
            <a:r>
              <a:rPr lang="tr-TR" dirty="0" smtClean="0"/>
              <a:t>şüpheli vakaları hekime sevk etmek.</a:t>
            </a:r>
          </a:p>
          <a:p>
            <a:endParaRPr lang="tr-TR" dirty="0" smtClean="0"/>
          </a:p>
          <a:p>
            <a:r>
              <a:rPr lang="tr-TR" dirty="0" smtClean="0"/>
              <a:t>• Gebe ve emzikli kadınların izlenmesi,</a:t>
            </a:r>
          </a:p>
          <a:p>
            <a:pPr>
              <a:buNone/>
            </a:pPr>
            <a:r>
              <a:rPr lang="tr-TR" dirty="0" smtClean="0"/>
              <a:t>zararlı maddelerden korunması için</a:t>
            </a:r>
          </a:p>
          <a:p>
            <a:pPr>
              <a:buNone/>
            </a:pPr>
            <a:r>
              <a:rPr lang="tr-TR" dirty="0" smtClean="0"/>
              <a:t>çalışmak; çocuk bakım hizmetleri ile ilgili</a:t>
            </a:r>
          </a:p>
          <a:p>
            <a:pPr>
              <a:buNone/>
            </a:pPr>
            <a:r>
              <a:rPr lang="tr-TR" dirty="0" smtClean="0"/>
              <a:t>çalışmaların planlanması, yürütülmesi ve</a:t>
            </a:r>
          </a:p>
          <a:p>
            <a:pPr>
              <a:buNone/>
            </a:pPr>
            <a:r>
              <a:rPr lang="tr-TR" dirty="0" smtClean="0"/>
              <a:t>kontrolüne katılmak.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716016" y="1412776"/>
            <a:ext cx="4041775" cy="5445224"/>
          </a:xfrm>
        </p:spPr>
        <p:txBody>
          <a:bodyPr>
            <a:normAutofit fontScale="77500" lnSpcReduction="20000"/>
          </a:bodyPr>
          <a:lstStyle/>
          <a:p>
            <a:endParaRPr lang="tr-TR" dirty="0" smtClean="0"/>
          </a:p>
          <a:p>
            <a:r>
              <a:rPr lang="tr-TR" dirty="0" smtClean="0"/>
              <a:t>• Çalışanların hastaneye sevk işlemlerini</a:t>
            </a:r>
          </a:p>
          <a:p>
            <a:pPr>
              <a:buNone/>
            </a:pPr>
            <a:r>
              <a:rPr lang="tr-TR" dirty="0" smtClean="0"/>
              <a:t>sağlamak, tedavisini izlemek ve</a:t>
            </a:r>
          </a:p>
          <a:p>
            <a:pPr>
              <a:buNone/>
            </a:pPr>
            <a:r>
              <a:rPr lang="tr-TR" dirty="0" smtClean="0"/>
              <a:t>rehabilitasyon hizmetlerine katılmak.</a:t>
            </a:r>
          </a:p>
          <a:p>
            <a:endParaRPr lang="tr-TR" dirty="0" smtClean="0"/>
          </a:p>
          <a:p>
            <a:r>
              <a:rPr lang="tr-TR" dirty="0" smtClean="0"/>
              <a:t>• Yardımcı sağlık hizmetlerinin planlanması,</a:t>
            </a:r>
          </a:p>
          <a:p>
            <a:pPr>
              <a:buNone/>
            </a:pPr>
            <a:r>
              <a:rPr lang="tr-TR" dirty="0" smtClean="0"/>
              <a:t>değerlendirilmesi, izlenmesi ve</a:t>
            </a:r>
          </a:p>
          <a:p>
            <a:pPr>
              <a:buNone/>
            </a:pPr>
            <a:r>
              <a:rPr lang="tr-TR" dirty="0" smtClean="0"/>
              <a:t>yönlendirilmesinde işyeri hekiminin</a:t>
            </a:r>
          </a:p>
          <a:p>
            <a:pPr>
              <a:buNone/>
            </a:pPr>
            <a:r>
              <a:rPr lang="tr-TR" dirty="0" smtClean="0"/>
              <a:t>önerileri doğrultusunda çalışmak ve</a:t>
            </a:r>
          </a:p>
          <a:p>
            <a:pPr>
              <a:buNone/>
            </a:pPr>
            <a:r>
              <a:rPr lang="tr-TR" dirty="0" smtClean="0"/>
              <a:t>gerekli kayıtları tutmak.</a:t>
            </a:r>
          </a:p>
          <a:p>
            <a:endParaRPr lang="tr-TR" dirty="0" smtClean="0"/>
          </a:p>
          <a:p>
            <a:r>
              <a:rPr lang="tr-TR" dirty="0" smtClean="0"/>
              <a:t>• İlkyardım hizmetlerinin organizasyonu ve</a:t>
            </a:r>
          </a:p>
          <a:p>
            <a:pPr>
              <a:buNone/>
            </a:pPr>
            <a:r>
              <a:rPr lang="tr-TR" dirty="0" smtClean="0"/>
              <a:t>yürütülmesinde işyeri hekimine yardımcı</a:t>
            </a:r>
          </a:p>
          <a:p>
            <a:pPr>
              <a:buNone/>
            </a:pPr>
            <a:r>
              <a:rPr lang="tr-TR" dirty="0" smtClean="0"/>
              <a:t>olmak.</a:t>
            </a:r>
          </a:p>
          <a:p>
            <a:endParaRPr lang="tr-TR" dirty="0" smtClean="0"/>
          </a:p>
          <a:p>
            <a:r>
              <a:rPr lang="tr-TR" dirty="0" smtClean="0"/>
              <a:t>• İşyerinde çalışanların sağlık eğitiminde</a:t>
            </a:r>
          </a:p>
          <a:p>
            <a:pPr>
              <a:buNone/>
            </a:pPr>
            <a:r>
              <a:rPr lang="tr-TR" dirty="0" smtClean="0"/>
              <a:t>görev almak.</a:t>
            </a:r>
          </a:p>
          <a:p>
            <a:endParaRPr lang="tr-TR" dirty="0"/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 descr="C:\Users\osgb1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5122228" cy="33843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osgb1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0272" y="3645024"/>
            <a:ext cx="4436559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590872" y="764704"/>
            <a:ext cx="8229600" cy="86636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2060"/>
                </a:solidFill>
              </a:rPr>
              <a:t/>
            </a:r>
            <a:br>
              <a:rPr lang="tr-TR" dirty="0" smtClean="0">
                <a:solidFill>
                  <a:srgbClr val="002060"/>
                </a:solidFill>
              </a:rPr>
            </a:br>
            <a:r>
              <a:rPr lang="tr-TR" b="1" i="1" u="sng" dirty="0" smtClean="0">
                <a:solidFill>
                  <a:srgbClr val="002060"/>
                </a:solidFill>
              </a:rPr>
              <a:t>GEZİCİ İSG HİZMETLERİMİZ</a:t>
            </a:r>
            <a:endParaRPr lang="tr-TR" b="1" i="1" u="sng" dirty="0">
              <a:solidFill>
                <a:srgbClr val="002060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539552" y="1990581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Sağlık Bakanlığı tarafından ruhsatlandırılmış araçlarımız ve profesyonel ekibimizle İstanbul’un sayılı firmalarından olarak hizmet vermekteyiz.. </a:t>
            </a:r>
            <a:endParaRPr lang="tr-TR" sz="2000" dirty="0"/>
          </a:p>
        </p:txBody>
      </p:sp>
      <p:pic>
        <p:nvPicPr>
          <p:cNvPr id="10" name="9 Resim" descr="odyo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2996952"/>
            <a:ext cx="2880320" cy="1800200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10 Resim" descr="indir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924944"/>
            <a:ext cx="2712842" cy="1584176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11 Resim" descr="gmuayene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797152"/>
            <a:ext cx="2713484" cy="1808989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12 Resim" descr="f96f0b10b08f4497915adf69aebebbcf.jpg"/>
          <p:cNvPicPr>
            <a:picLocks noChangeAspect="1"/>
          </p:cNvPicPr>
          <p:nvPr/>
        </p:nvPicPr>
        <p:blipFill>
          <a:blip r:embed="rId5" cstate="print"/>
          <a:srcRect l="7304" r="23305"/>
          <a:stretch>
            <a:fillRect/>
          </a:stretch>
        </p:blipFill>
        <p:spPr>
          <a:xfrm>
            <a:off x="4219961" y="4941168"/>
            <a:ext cx="2944327" cy="1728192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1 İçerik Yer Tutucusu" descr="34sl izin belgesi...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751053">
            <a:off x="3642552" y="947346"/>
            <a:ext cx="3707241" cy="5400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18 Resim" descr="mobil araç  belge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98151">
            <a:off x="1610283" y="824665"/>
            <a:ext cx="3680475" cy="5400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11 İçerik Yer Tutucusu" descr="34sl izin belgesi...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340768"/>
            <a:ext cx="3707241" cy="5400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12 Resim" descr="mobil araç  belge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453" y="1341368"/>
            <a:ext cx="3680475" cy="54000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14 Metin kutusu"/>
          <p:cNvSpPr txBox="1"/>
          <p:nvPr/>
        </p:nvSpPr>
        <p:spPr>
          <a:xfrm>
            <a:off x="467545" y="262389"/>
            <a:ext cx="3888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Röntgen </a:t>
            </a:r>
          </a:p>
          <a:p>
            <a:r>
              <a:rPr lang="tr-TR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Mobil </a:t>
            </a:r>
            <a:r>
              <a:rPr lang="tr-TR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Arac</a:t>
            </a:r>
            <a:r>
              <a:rPr lang="tr-TR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İzin Belgesi </a:t>
            </a:r>
            <a:endParaRPr lang="tr-TR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15 Metin kutusu"/>
          <p:cNvSpPr txBox="1"/>
          <p:nvPr/>
        </p:nvSpPr>
        <p:spPr>
          <a:xfrm>
            <a:off x="4860032" y="260648"/>
            <a:ext cx="3888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Odyometre-SFT-EKG-Göz Muayene</a:t>
            </a:r>
          </a:p>
          <a:p>
            <a:r>
              <a:rPr lang="tr-TR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Mobil </a:t>
            </a:r>
            <a:r>
              <a:rPr lang="tr-TR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Arac</a:t>
            </a:r>
            <a:r>
              <a:rPr lang="tr-TR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İzin Belgesi </a:t>
            </a: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Resim" descr="MOBİL ARAÇ RESİ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904434"/>
            <a:ext cx="1514767" cy="2692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7 Resim" descr="MOBİL ARAÇ RESİM 34 VR 0029.- 14.jpg"/>
          <p:cNvPicPr>
            <a:picLocks noChangeAspect="1"/>
          </p:cNvPicPr>
          <p:nvPr/>
        </p:nvPicPr>
        <p:blipFill>
          <a:blip r:embed="rId3" cstate="print"/>
          <a:srcRect l="21650" t="22000" r="13776" b="20601"/>
          <a:stretch>
            <a:fillRect/>
          </a:stretch>
        </p:blipFill>
        <p:spPr>
          <a:xfrm flipH="1">
            <a:off x="251520" y="4221088"/>
            <a:ext cx="3452192" cy="201622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3 Resim" descr="C:\Users\osgb1\Downloads\IMG-20170809-WA0006.jpg"/>
          <p:cNvPicPr/>
          <p:nvPr/>
        </p:nvPicPr>
        <p:blipFill>
          <a:blip r:embed="rId4" cstate="print"/>
          <a:srcRect l="5000" t="23318" b="21717"/>
          <a:stretch>
            <a:fillRect/>
          </a:stretch>
        </p:blipFill>
        <p:spPr bwMode="auto">
          <a:xfrm>
            <a:off x="251440" y="908720"/>
            <a:ext cx="4104536" cy="2736304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Resim" descr="C:\Users\osgb1\Downloads\IMG-20170809-WA000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861048"/>
            <a:ext cx="151224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5 Resim" descr="C:\Users\osgb1\Downloads\IMG-20170809-WA000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3933056"/>
            <a:ext cx="158421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6 Resim" descr="C:\Users\osgb1\Downloads\IMG-20170809-WA0005.jpg"/>
          <p:cNvPicPr/>
          <p:nvPr/>
        </p:nvPicPr>
        <p:blipFill>
          <a:blip r:embed="rId7" cstate="print"/>
          <a:srcRect l="5001" t="18889" b="12223"/>
          <a:stretch>
            <a:fillRect/>
          </a:stretch>
        </p:blipFill>
        <p:spPr bwMode="auto">
          <a:xfrm>
            <a:off x="4860032" y="980728"/>
            <a:ext cx="3960440" cy="252028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Resim" descr="LAB4.jpg"/>
          <p:cNvPicPr>
            <a:picLocks noChangeAspect="1"/>
          </p:cNvPicPr>
          <p:nvPr/>
        </p:nvPicPr>
        <p:blipFill>
          <a:blip r:embed="rId2" cstate="print"/>
          <a:srcRect t="17450" b="12201"/>
          <a:stretch>
            <a:fillRect/>
          </a:stretch>
        </p:blipFill>
        <p:spPr>
          <a:xfrm>
            <a:off x="0" y="1988840"/>
            <a:ext cx="2619441" cy="3276000"/>
          </a:xfrm>
          <a:prstGeom prst="rect">
            <a:avLst/>
          </a:prstGeom>
          <a:ln>
            <a:solidFill>
              <a:schemeClr val="accent3"/>
            </a:solidFill>
          </a:ln>
          <a:effectLst>
            <a:softEdge rad="112500"/>
          </a:effectLst>
        </p:spPr>
      </p:pic>
      <p:pic>
        <p:nvPicPr>
          <p:cNvPr id="7" name="6 İçerik Yer Tutucusu" descr="LAB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4921" b="6492"/>
          <a:stretch>
            <a:fillRect/>
          </a:stretch>
        </p:blipFill>
        <p:spPr>
          <a:xfrm>
            <a:off x="6858088" y="1844824"/>
            <a:ext cx="2285912" cy="3600000"/>
          </a:xfrm>
          <a:prstGeom prst="rect">
            <a:avLst/>
          </a:prstGeom>
          <a:ln>
            <a:solidFill>
              <a:schemeClr val="accent3"/>
            </a:solidFill>
          </a:ln>
          <a:effectLst>
            <a:softEdge rad="112500"/>
          </a:effectLst>
        </p:spPr>
      </p:pic>
      <p:pic>
        <p:nvPicPr>
          <p:cNvPr id="8" name="7 Resim" descr="LAB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7744" y="3933056"/>
            <a:ext cx="4544000" cy="255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1382960" y="980728"/>
            <a:ext cx="7581528" cy="564672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2060"/>
                </a:solidFill>
              </a:rPr>
              <a:t/>
            </a:r>
            <a:br>
              <a:rPr lang="tr-TR" dirty="0" smtClean="0">
                <a:solidFill>
                  <a:srgbClr val="002060"/>
                </a:solidFill>
              </a:rPr>
            </a:br>
            <a:r>
              <a:rPr lang="tr-TR" sz="4400" b="1" i="1" u="sng" dirty="0" smtClean="0">
                <a:solidFill>
                  <a:srgbClr val="002060"/>
                </a:solidFill>
              </a:rPr>
              <a:t>LABORATUVAR HİZMETLERİMİZ</a:t>
            </a:r>
            <a:endParaRPr lang="tr-TR" sz="4400" b="1" i="1" u="sng" dirty="0">
              <a:solidFill>
                <a:srgbClr val="002060"/>
              </a:solidFill>
            </a:endParaRPr>
          </a:p>
        </p:txBody>
      </p:sp>
      <p:pic>
        <p:nvPicPr>
          <p:cNvPr id="6" name="5 Resim" descr="a450ae96-d51b-44fb-a07e-4a462a4e041c.jpg"/>
          <p:cNvPicPr>
            <a:picLocks noChangeAspect="1"/>
          </p:cNvPicPr>
          <p:nvPr/>
        </p:nvPicPr>
        <p:blipFill>
          <a:blip r:embed="rId5" cstate="print"/>
          <a:srcRect l="24013" t="27699" r="35825" b="23518"/>
          <a:stretch>
            <a:fillRect/>
          </a:stretch>
        </p:blipFill>
        <p:spPr>
          <a:xfrm>
            <a:off x="3419872" y="1772816"/>
            <a:ext cx="2520280" cy="17296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78904" y="548680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rgbClr val="002060"/>
                </a:solidFill>
              </a:rPr>
              <a:t>LABORATUVAR BÖLÜMLERİ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916832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23528" y="1484784"/>
          <a:ext cx="4824536" cy="3728295"/>
        </p:xfrm>
        <a:graphic>
          <a:graphicData uri="http://schemas.openxmlformats.org/presentationml/2006/ole">
            <p:oleObj spid="_x0000_s4099" name="Acrobat Document" r:id="rId3" imgW="7543768" imgH="5829216" progId="AcroExch.Document.DC">
              <p:embed/>
            </p:oleObj>
          </a:graphicData>
        </a:graphic>
      </p:graphicFrame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5170721" y="3861048"/>
          <a:ext cx="3973279" cy="2808312"/>
        </p:xfrm>
        <a:graphic>
          <a:graphicData uri="http://schemas.openxmlformats.org/presentationml/2006/ole">
            <p:oleObj spid="_x0000_s4098" name="Acrobat Document" r:id="rId4" imgW="8019943" imgH="5667255" progId="AcroExch.Document.DC">
              <p:embed/>
            </p:oleObj>
          </a:graphicData>
        </a:graphic>
      </p:graphicFrame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1382960" y="980728"/>
            <a:ext cx="7581528" cy="564672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2060"/>
                </a:solidFill>
              </a:rPr>
              <a:t/>
            </a:r>
            <a:br>
              <a:rPr lang="tr-TR" dirty="0" smtClean="0">
                <a:solidFill>
                  <a:srgbClr val="002060"/>
                </a:solidFill>
              </a:rPr>
            </a:br>
            <a:r>
              <a:rPr lang="tr-TR" dirty="0" smtClean="0">
                <a:solidFill>
                  <a:srgbClr val="002060"/>
                </a:solidFill>
              </a:rPr>
              <a:t>LABORATUVAR HİZMETLERİ</a:t>
            </a:r>
            <a:endParaRPr lang="tr-TR" dirty="0">
              <a:solidFill>
                <a:srgbClr val="002060"/>
              </a:solidFill>
            </a:endParaRPr>
          </a:p>
        </p:txBody>
      </p:sp>
      <p:pic>
        <p:nvPicPr>
          <p:cNvPr id="4" name="3 Resim" descr="a450ae96-d51b-44fb-a07e-4a462a4e041c.jpg"/>
          <p:cNvPicPr>
            <a:picLocks noChangeAspect="1"/>
          </p:cNvPicPr>
          <p:nvPr/>
        </p:nvPicPr>
        <p:blipFill>
          <a:blip r:embed="rId5" cstate="print"/>
          <a:srcRect l="24013" t="27699" r="35825" b="23518"/>
          <a:stretch>
            <a:fillRect/>
          </a:stretch>
        </p:blipFill>
        <p:spPr>
          <a:xfrm>
            <a:off x="5888718" y="1772816"/>
            <a:ext cx="3147778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Patlama 2"/>
          <p:cNvSpPr/>
          <p:nvPr/>
        </p:nvSpPr>
        <p:spPr>
          <a:xfrm rot="20823253" flipH="1">
            <a:off x="44916" y="2711811"/>
            <a:ext cx="6978509" cy="4620677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dirty="0" smtClean="0">
              <a:solidFill>
                <a:sysClr val="windowText" lastClr="000000"/>
              </a:solidFill>
            </a:endParaRPr>
          </a:p>
          <a:p>
            <a:r>
              <a:rPr lang="tr-TR" dirty="0" smtClean="0">
                <a:solidFill>
                  <a:sysClr val="windowText" lastClr="000000"/>
                </a:solidFill>
              </a:rPr>
              <a:t>Çalışanların tetkik ve tahlilleri İştirakimiz olan Özel Afiyet Hastanesi  tarafından </a:t>
            </a:r>
            <a:r>
              <a:rPr lang="tr-TR" u="sng" dirty="0" smtClean="0">
                <a:solidFill>
                  <a:sysClr val="windowText" lastClr="000000"/>
                </a:solidFill>
              </a:rPr>
              <a:t>ödüllü  </a:t>
            </a:r>
            <a:r>
              <a:rPr lang="tr-TR" u="sng" dirty="0" err="1" smtClean="0">
                <a:solidFill>
                  <a:sysClr val="windowText" lastClr="000000"/>
                </a:solidFill>
              </a:rPr>
              <a:t>laboratuvarında</a:t>
            </a:r>
            <a:r>
              <a:rPr lang="tr-TR" u="sng" dirty="0" smtClean="0">
                <a:solidFill>
                  <a:sysClr val="windowText" lastClr="000000"/>
                </a:solidFill>
              </a:rPr>
              <a:t>  </a:t>
            </a:r>
            <a:r>
              <a:rPr lang="tr-TR" dirty="0" smtClean="0">
                <a:solidFill>
                  <a:sysClr val="windowText" lastClr="000000"/>
                </a:solidFill>
              </a:rPr>
              <a:t>profesyonel ekibi ve son teknoloji tıbbi cihazlarıyla hizmet vermektedir.</a:t>
            </a:r>
          </a:p>
          <a:p>
            <a:pPr algn="ctr"/>
            <a:endParaRPr lang="tr-TR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836712"/>
            <a:ext cx="9396536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800" b="1" dirty="0" smtClean="0">
                <a:solidFill>
                  <a:srgbClr val="002060"/>
                </a:solidFill>
              </a:rPr>
              <a:t>2017 YILI GEZİCİ SAĞLIK HİZMETİ </a:t>
            </a:r>
            <a:br>
              <a:rPr lang="tr-TR" sz="2800" b="1" dirty="0" smtClean="0">
                <a:solidFill>
                  <a:srgbClr val="002060"/>
                </a:solidFill>
              </a:rPr>
            </a:br>
            <a:r>
              <a:rPr lang="tr-TR" sz="2800" b="1" dirty="0" smtClean="0">
                <a:solidFill>
                  <a:srgbClr val="002060"/>
                </a:solidFill>
              </a:rPr>
              <a:t>İSTATİSTİK BİLGİLERİ</a:t>
            </a:r>
            <a:endParaRPr lang="tr-TR" sz="2800" b="1" dirty="0">
              <a:solidFill>
                <a:srgbClr val="002060"/>
              </a:solidFill>
            </a:endParaRPr>
          </a:p>
        </p:txBody>
      </p:sp>
      <p:pic>
        <p:nvPicPr>
          <p:cNvPr id="7" name="6 Resim" descr="AFIYET OSGB LOGO+-2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836712"/>
            <a:ext cx="1268713" cy="72008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17 Dalga"/>
          <p:cNvSpPr/>
          <p:nvPr/>
        </p:nvSpPr>
        <p:spPr>
          <a:xfrm>
            <a:off x="395536" y="1988840"/>
            <a:ext cx="5544616" cy="1008112"/>
          </a:xfrm>
          <a:prstGeom prst="wave">
            <a:avLst>
              <a:gd name="adj1" fmla="val 12500"/>
              <a:gd name="adj2" fmla="val 139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12 Patlama 2"/>
          <p:cNvSpPr/>
          <p:nvPr/>
        </p:nvSpPr>
        <p:spPr>
          <a:xfrm rot="1102117">
            <a:off x="5246344" y="1522300"/>
            <a:ext cx="3240360" cy="1728192"/>
          </a:xfrm>
          <a:prstGeom prst="irregularSeal2">
            <a:avLst/>
          </a:prstGeom>
          <a:solidFill>
            <a:schemeClr val="accen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aphicFrame>
        <p:nvGraphicFramePr>
          <p:cNvPr id="19" name="18 Tablo"/>
          <p:cNvGraphicFramePr>
            <a:graphicFrameLocks noGrp="1"/>
          </p:cNvGraphicFramePr>
          <p:nvPr/>
        </p:nvGraphicFramePr>
        <p:xfrm>
          <a:off x="611560" y="2251720"/>
          <a:ext cx="511256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HİZMET VERİLEN FİRMA SAYISI </a:t>
                      </a:r>
                      <a:endParaRPr lang="tr-TR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20 Tablo"/>
          <p:cNvGraphicFramePr>
            <a:graphicFrameLocks noGrp="1"/>
          </p:cNvGraphicFramePr>
          <p:nvPr/>
        </p:nvGraphicFramePr>
        <p:xfrm>
          <a:off x="6156176" y="2046744"/>
          <a:ext cx="136815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555555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21 Dalga"/>
          <p:cNvSpPr/>
          <p:nvPr/>
        </p:nvSpPr>
        <p:spPr>
          <a:xfrm>
            <a:off x="547936" y="3573016"/>
            <a:ext cx="5544616" cy="1008112"/>
          </a:xfrm>
          <a:prstGeom prst="wave">
            <a:avLst>
              <a:gd name="adj1" fmla="val 12500"/>
              <a:gd name="adj2" fmla="val 139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3" name="22 Patlama 2"/>
          <p:cNvSpPr/>
          <p:nvPr/>
        </p:nvSpPr>
        <p:spPr>
          <a:xfrm rot="1102117">
            <a:off x="5398744" y="3106476"/>
            <a:ext cx="3240360" cy="1728192"/>
          </a:xfrm>
          <a:prstGeom prst="irregularSeal2">
            <a:avLst/>
          </a:prstGeom>
          <a:solidFill>
            <a:schemeClr val="accen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aphicFrame>
        <p:nvGraphicFramePr>
          <p:cNvPr id="24" name="23 Tablo"/>
          <p:cNvGraphicFramePr>
            <a:graphicFrameLocks noGrp="1"/>
          </p:cNvGraphicFramePr>
          <p:nvPr/>
        </p:nvGraphicFramePr>
        <p:xfrm>
          <a:off x="611560" y="3789040"/>
          <a:ext cx="511256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</a:tblGrid>
              <a:tr h="3851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TETKİK YAPILAN ÇALIŞAN SAYISI</a:t>
                      </a:r>
                      <a:endParaRPr kumimoji="0" lang="tr-TR" sz="2400" b="1" i="1" u="sng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5" name="24 Tablo"/>
          <p:cNvGraphicFramePr>
            <a:graphicFrameLocks noGrp="1"/>
          </p:cNvGraphicFramePr>
          <p:nvPr/>
        </p:nvGraphicFramePr>
        <p:xfrm>
          <a:off x="6308576" y="3630920"/>
          <a:ext cx="136815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555555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" name="25 Dalga"/>
          <p:cNvSpPr/>
          <p:nvPr/>
        </p:nvSpPr>
        <p:spPr>
          <a:xfrm>
            <a:off x="547936" y="5226176"/>
            <a:ext cx="5544616" cy="1008112"/>
          </a:xfrm>
          <a:prstGeom prst="wave">
            <a:avLst>
              <a:gd name="adj1" fmla="val 12500"/>
              <a:gd name="adj2" fmla="val 139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26 Patlama 2"/>
          <p:cNvSpPr/>
          <p:nvPr/>
        </p:nvSpPr>
        <p:spPr>
          <a:xfrm rot="1102117">
            <a:off x="5398744" y="4759636"/>
            <a:ext cx="3240360" cy="1728192"/>
          </a:xfrm>
          <a:prstGeom prst="irregularSeal2">
            <a:avLst/>
          </a:prstGeom>
          <a:solidFill>
            <a:schemeClr val="accent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graphicFrame>
        <p:nvGraphicFramePr>
          <p:cNvPr id="28" name="27 Tablo"/>
          <p:cNvGraphicFramePr>
            <a:graphicFrameLocks noGrp="1"/>
          </p:cNvGraphicFramePr>
          <p:nvPr/>
        </p:nvGraphicFramePr>
        <p:xfrm>
          <a:off x="763960" y="5489056"/>
          <a:ext cx="511256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YAPILAN TETKİK SAYISI :</a:t>
                      </a:r>
                      <a:endParaRPr kumimoji="0" lang="tr-TR" sz="2400" b="1" i="1" u="sng" kern="12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" name="28 Tablo"/>
          <p:cNvGraphicFramePr>
            <a:graphicFrameLocks noGrp="1"/>
          </p:cNvGraphicFramePr>
          <p:nvPr/>
        </p:nvGraphicFramePr>
        <p:xfrm>
          <a:off x="6308576" y="5284080"/>
          <a:ext cx="1368152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555555</a:t>
                      </a:r>
                      <a:endParaRPr lang="tr-TR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467544" y="1700808"/>
          <a:ext cx="8352928" cy="483245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00400"/>
                <a:gridCol w="4752528"/>
              </a:tblGrid>
              <a:tr h="1033351">
                <a:tc>
                  <a:txBody>
                    <a:bodyPr/>
                    <a:lstStyle/>
                    <a:p>
                      <a:pPr marL="173038" lvl="3" indent="0"/>
                      <a:endParaRPr lang="tr-TR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lvl="3" indent="0"/>
                      <a:r>
                        <a:rPr lang="tr-TR" sz="1400" dirty="0" smtClean="0"/>
                        <a:t>ÇALIŞAN SAYISI : 3795</a:t>
                      </a:r>
                    </a:p>
                    <a:p>
                      <a:pPr marL="185738" lvl="3" indent="0"/>
                      <a:r>
                        <a:rPr lang="tr-TR" sz="1400" dirty="0" smtClean="0"/>
                        <a:t>TETKİK SAYISI : 60.720</a:t>
                      </a:r>
                    </a:p>
                    <a:p>
                      <a:pPr marL="173038" lvl="3" indent="0"/>
                      <a:r>
                        <a:rPr lang="tr-TR" sz="1400" dirty="0" smtClean="0"/>
                        <a:t>HİZMETİ BİTİRME SÜRESİ : 45 GÜN</a:t>
                      </a:r>
                    </a:p>
                    <a:p>
                      <a:endParaRPr lang="tr-TR" sz="1400" dirty="0"/>
                    </a:p>
                  </a:txBody>
                  <a:tcPr/>
                </a:tc>
              </a:tr>
              <a:tr h="964461"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lvl="3" indent="0"/>
                      <a:r>
                        <a:rPr lang="tr-TR" sz="1400" dirty="0" smtClean="0"/>
                        <a:t>ÇALIŞAN SAYISI : 3795</a:t>
                      </a:r>
                    </a:p>
                    <a:p>
                      <a:pPr marL="185738" lvl="3" indent="0"/>
                      <a:r>
                        <a:rPr lang="tr-TR" sz="1400" dirty="0" smtClean="0"/>
                        <a:t>TETKİK SAYISI : 60.720</a:t>
                      </a:r>
                    </a:p>
                    <a:p>
                      <a:pPr marL="173038" lvl="3" indent="0"/>
                      <a:r>
                        <a:rPr lang="tr-TR" sz="1400" dirty="0" smtClean="0"/>
                        <a:t>HİZMETİ BİTİRME SÜRESİ : 45 GÜN</a:t>
                      </a:r>
                    </a:p>
                    <a:p>
                      <a:endParaRPr lang="tr-TR" sz="1400" dirty="0"/>
                    </a:p>
                  </a:txBody>
                  <a:tcPr/>
                </a:tc>
              </a:tr>
              <a:tr h="903967"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lvl="3" indent="0"/>
                      <a:r>
                        <a:rPr lang="tr-TR" sz="1400" dirty="0" smtClean="0"/>
                        <a:t>ÇALIŞAN SAYISI : 3795</a:t>
                      </a:r>
                    </a:p>
                    <a:p>
                      <a:pPr marL="185738" lvl="3" indent="0"/>
                      <a:r>
                        <a:rPr lang="tr-TR" sz="1400" dirty="0" smtClean="0"/>
                        <a:t>TETKİK SAYISI : 60.720</a:t>
                      </a:r>
                    </a:p>
                    <a:p>
                      <a:pPr marL="173038" lvl="3" indent="0"/>
                      <a:r>
                        <a:rPr lang="tr-TR" sz="1400" dirty="0" smtClean="0"/>
                        <a:t>HİZMETİ BİTİRME SÜRESİ : 45 GÜN</a:t>
                      </a:r>
                    </a:p>
                    <a:p>
                      <a:endParaRPr lang="tr-TR" sz="1400" dirty="0"/>
                    </a:p>
                  </a:txBody>
                  <a:tcPr/>
                </a:tc>
              </a:tr>
              <a:tr h="935591"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lvl="3" indent="0"/>
                      <a:r>
                        <a:rPr lang="tr-TR" sz="1400" dirty="0" smtClean="0"/>
                        <a:t>ÇALIŞAN SAYISI : 3795</a:t>
                      </a:r>
                    </a:p>
                    <a:p>
                      <a:pPr marL="185738" lvl="3" indent="0"/>
                      <a:r>
                        <a:rPr lang="tr-TR" sz="1400" dirty="0" smtClean="0"/>
                        <a:t>TETKİK SAYISI : 60.720</a:t>
                      </a:r>
                    </a:p>
                    <a:p>
                      <a:pPr marL="173038" lvl="3" indent="0"/>
                      <a:r>
                        <a:rPr lang="tr-TR" sz="1400" dirty="0" smtClean="0"/>
                        <a:t>HİZMETİ BİTİRME SÜRESİ : 45 GÜN</a:t>
                      </a:r>
                    </a:p>
                    <a:p>
                      <a:endParaRPr lang="tr-TR" sz="1400" dirty="0"/>
                    </a:p>
                  </a:txBody>
                  <a:tcPr/>
                </a:tc>
              </a:tr>
              <a:tr h="935591">
                <a:tc>
                  <a:txBody>
                    <a:bodyPr/>
                    <a:lstStyle/>
                    <a:p>
                      <a:endParaRPr lang="tr-T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lvl="3" indent="0"/>
                      <a:r>
                        <a:rPr lang="tr-TR" sz="1400" dirty="0" smtClean="0"/>
                        <a:t>ÇALIŞAN SAYISI : 3795</a:t>
                      </a:r>
                    </a:p>
                    <a:p>
                      <a:pPr marL="185738" lvl="3" indent="0"/>
                      <a:r>
                        <a:rPr lang="tr-TR" sz="1400" dirty="0" smtClean="0"/>
                        <a:t>TETKİK SAYISI : 60.720</a:t>
                      </a:r>
                    </a:p>
                    <a:p>
                      <a:pPr marL="173038" lvl="3" indent="0"/>
                      <a:r>
                        <a:rPr lang="tr-TR" sz="1400" dirty="0" smtClean="0"/>
                        <a:t>HİZMETİ BİTİRME SÜRESİ : 45 GÜN</a:t>
                      </a:r>
                    </a:p>
                    <a:p>
                      <a:endParaRPr lang="tr-T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15 İçerik Yer Tutucusu"/>
          <p:cNvSpPr>
            <a:spLocks noGrp="1"/>
          </p:cNvSpPr>
          <p:nvPr>
            <p:ph idx="1"/>
          </p:nvPr>
        </p:nvSpPr>
        <p:spPr>
          <a:xfrm>
            <a:off x="0" y="2420888"/>
            <a:ext cx="8229600" cy="394179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tr-TR" dirty="0" smtClean="0"/>
          </a:p>
          <a:p>
            <a:pPr lvl="3"/>
            <a:endParaRPr lang="tr-TR" dirty="0" smtClean="0"/>
          </a:p>
          <a:p>
            <a:pPr marL="209550" lvl="3" indent="-209550"/>
            <a:endParaRPr lang="tr-TR" dirty="0" smtClean="0"/>
          </a:p>
          <a:p>
            <a:pPr marL="179388" lvl="3" indent="0">
              <a:buFont typeface="Arial" pitchFamily="34" charset="0"/>
              <a:buChar char="•"/>
              <a:tabLst>
                <a:tab pos="90488" algn="l"/>
              </a:tabLst>
            </a:pPr>
            <a:endParaRPr lang="tr-TR" dirty="0" smtClean="0"/>
          </a:p>
          <a:p>
            <a:pPr marL="179388" lvl="3" indent="0">
              <a:buNone/>
              <a:tabLst>
                <a:tab pos="90488" algn="l"/>
              </a:tabLst>
            </a:pPr>
            <a:endParaRPr lang="tr-TR" dirty="0" smtClean="0"/>
          </a:p>
          <a:p>
            <a:pPr lvl="3">
              <a:buNone/>
            </a:pPr>
            <a:endParaRPr lang="tr-TR" dirty="0" smtClean="0"/>
          </a:p>
          <a:p>
            <a:pPr lvl="3"/>
            <a:endParaRPr lang="tr-TR" dirty="0" smtClean="0"/>
          </a:p>
          <a:p>
            <a:pPr marL="209550" lvl="3" indent="-209550">
              <a:buNone/>
            </a:pPr>
            <a:endParaRPr lang="tr-TR" dirty="0"/>
          </a:p>
        </p:txBody>
      </p:sp>
      <p:pic>
        <p:nvPicPr>
          <p:cNvPr id="4" name="3 Resim" descr="İSTAÇLOGO.png"/>
          <p:cNvPicPr>
            <a:picLocks noChangeAspect="1"/>
          </p:cNvPicPr>
          <p:nvPr/>
        </p:nvPicPr>
        <p:blipFill>
          <a:blip r:embed="rId2" cstate="print"/>
          <a:srcRect l="7925" t="9667" r="4900" b="8161"/>
          <a:stretch>
            <a:fillRect/>
          </a:stretch>
        </p:blipFill>
        <p:spPr>
          <a:xfrm>
            <a:off x="1022496" y="1844824"/>
            <a:ext cx="1898828" cy="711407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Resim" descr="igdas_logo.png"/>
          <p:cNvPicPr>
            <a:picLocks noChangeAspect="1"/>
          </p:cNvPicPr>
          <p:nvPr/>
        </p:nvPicPr>
        <p:blipFill>
          <a:blip r:embed="rId3" cstate="print"/>
          <a:srcRect t="33962" b="33962"/>
          <a:stretch>
            <a:fillRect/>
          </a:stretch>
        </p:blipFill>
        <p:spPr>
          <a:xfrm>
            <a:off x="1026506" y="2872258"/>
            <a:ext cx="1927357" cy="618225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7 Resim" descr="indir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7076" y="3808362"/>
            <a:ext cx="1930748" cy="63133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9 Resim" descr="IDO_Logo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0984" y="4744466"/>
            <a:ext cx="1959214" cy="63133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10 Resim" descr="SAĞLIKAŞ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5752578"/>
            <a:ext cx="1944216" cy="69446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11 Metin kutusu"/>
          <p:cNvSpPr txBox="1"/>
          <p:nvPr/>
        </p:nvSpPr>
        <p:spPr>
          <a:xfrm>
            <a:off x="611560" y="796642"/>
            <a:ext cx="8118313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002060"/>
                </a:solidFill>
              </a:rPr>
              <a:t>GEZİCİ İSG HİZMETİ VERDİĞİMİZ BAZI ÖNEMLİ FİRMALARIMIZ</a:t>
            </a:r>
            <a:endParaRPr lang="tr-TR" sz="2000" b="1" dirty="0">
              <a:solidFill>
                <a:srgbClr val="002060"/>
              </a:solidFill>
            </a:endParaRPr>
          </a:p>
        </p:txBody>
      </p:sp>
      <p:sp>
        <p:nvSpPr>
          <p:cNvPr id="14" name="13 Şimşek İşareti"/>
          <p:cNvSpPr/>
          <p:nvPr/>
        </p:nvSpPr>
        <p:spPr>
          <a:xfrm rot="16200000">
            <a:off x="305272" y="976164"/>
            <a:ext cx="373732" cy="81490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17 Şimşek İşareti"/>
          <p:cNvSpPr/>
          <p:nvPr/>
        </p:nvSpPr>
        <p:spPr>
          <a:xfrm rot="5400000" flipH="1">
            <a:off x="8586192" y="976164"/>
            <a:ext cx="373732" cy="81490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18 Şimşek İşareti"/>
          <p:cNvSpPr/>
          <p:nvPr/>
        </p:nvSpPr>
        <p:spPr>
          <a:xfrm rot="5400000" flipH="1">
            <a:off x="6876256" y="1196752"/>
            <a:ext cx="360040" cy="36004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Şimşek İşareti"/>
          <p:cNvSpPr/>
          <p:nvPr/>
        </p:nvSpPr>
        <p:spPr>
          <a:xfrm rot="16200000">
            <a:off x="2771800" y="1196752"/>
            <a:ext cx="360040" cy="36004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Resim" descr="osgb izin belgesi.jpg"/>
          <p:cNvPicPr>
            <a:picLocks noChangeAspect="1"/>
          </p:cNvPicPr>
          <p:nvPr/>
        </p:nvPicPr>
        <p:blipFill>
          <a:blip r:embed="rId2" cstate="print"/>
          <a:srcRect l="6679" t="3801" r="3791" b="2751"/>
          <a:stretch>
            <a:fillRect/>
          </a:stretch>
        </p:blipFill>
        <p:spPr>
          <a:xfrm rot="6123246">
            <a:off x="2987299" y="-19488"/>
            <a:ext cx="4464496" cy="640871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6 Resim" descr="osgb izin belgesi.jpg"/>
          <p:cNvPicPr>
            <a:picLocks noChangeAspect="1"/>
          </p:cNvPicPr>
          <p:nvPr/>
        </p:nvPicPr>
        <p:blipFill>
          <a:blip r:embed="rId2" cstate="print"/>
          <a:srcRect l="6679" t="3801" r="3791" b="2751"/>
          <a:stretch>
            <a:fillRect/>
          </a:stretch>
        </p:blipFill>
        <p:spPr>
          <a:xfrm rot="6038249">
            <a:off x="2444717" y="345740"/>
            <a:ext cx="4464496" cy="640871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Resim" descr="osgb izin belgesi.jpg"/>
          <p:cNvPicPr>
            <a:picLocks noChangeAspect="1"/>
          </p:cNvPicPr>
          <p:nvPr/>
        </p:nvPicPr>
        <p:blipFill>
          <a:blip r:embed="rId2" cstate="print"/>
          <a:srcRect l="6679" t="3801" r="3791" b="2751"/>
          <a:stretch>
            <a:fillRect/>
          </a:stretch>
        </p:blipFill>
        <p:spPr>
          <a:xfrm rot="5400000">
            <a:off x="1943708" y="872716"/>
            <a:ext cx="4464496" cy="640871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43000" y="980728"/>
            <a:ext cx="5709320" cy="564672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2060"/>
                </a:solidFill>
              </a:rPr>
              <a:t/>
            </a:r>
            <a:br>
              <a:rPr lang="tr-TR" dirty="0" smtClean="0">
                <a:solidFill>
                  <a:srgbClr val="002060"/>
                </a:solidFill>
              </a:rPr>
            </a:br>
            <a:r>
              <a:rPr lang="tr-TR" dirty="0" smtClean="0">
                <a:solidFill>
                  <a:srgbClr val="002060"/>
                </a:solidFill>
              </a:rPr>
              <a:t> BAZI REFERANSLARIMIZ</a:t>
            </a:r>
            <a:endParaRPr lang="tr-TR" dirty="0">
              <a:solidFill>
                <a:srgbClr val="00206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11260" t="29231" r="52214" b="4308"/>
          <a:stretch>
            <a:fillRect/>
          </a:stretch>
        </p:blipFill>
        <p:spPr bwMode="auto">
          <a:xfrm>
            <a:off x="344234" y="2132856"/>
            <a:ext cx="4083750" cy="39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Resim" descr="refran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1297" y="2060848"/>
            <a:ext cx="4273191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Resim" descr="C:\Users\osgb1\Downloads\IMG-20170809-WA0005.jpg"/>
          <p:cNvPicPr/>
          <p:nvPr/>
        </p:nvPicPr>
        <p:blipFill>
          <a:blip r:embed="rId2" cstate="print"/>
          <a:srcRect l="5001" t="18889" b="12223"/>
          <a:stretch>
            <a:fillRect/>
          </a:stretch>
        </p:blipFill>
        <p:spPr bwMode="auto">
          <a:xfrm>
            <a:off x="5148064" y="4221088"/>
            <a:ext cx="3960440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14 Resim" descr="27976453-a-cartoon-man-received-advice-from-his-doctor-at-an-appointment--Stock-Vec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2555776" y="3429000"/>
            <a:ext cx="2331640" cy="2331640"/>
          </a:xfrm>
          <a:prstGeom prst="rect">
            <a:avLst/>
          </a:prstGeom>
        </p:spPr>
      </p:pic>
      <p:pic>
        <p:nvPicPr>
          <p:cNvPr id="16" name="15 Resim" descr="44437447-realistic-factory-building-illustration-with-steam-and-cooling--Stock-Photo.jpg"/>
          <p:cNvPicPr>
            <a:picLocks noChangeAspect="1"/>
          </p:cNvPicPr>
          <p:nvPr/>
        </p:nvPicPr>
        <p:blipFill>
          <a:blip r:embed="rId4" cstate="print"/>
          <a:srcRect t="13654" b="10020"/>
          <a:stretch>
            <a:fillRect/>
          </a:stretch>
        </p:blipFill>
        <p:spPr>
          <a:xfrm>
            <a:off x="-36512" y="836712"/>
            <a:ext cx="311331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12 Oval Belirtme Çizgisi"/>
          <p:cNvSpPr/>
          <p:nvPr/>
        </p:nvSpPr>
        <p:spPr>
          <a:xfrm>
            <a:off x="3779912" y="764704"/>
            <a:ext cx="3528392" cy="244827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2000 çalışanın tahlil sonuçlarını 15 gün gibi kısa zamanda profesyonelce  teslim ettiğiniz için firmam adına teşekkür ederim.</a:t>
            </a:r>
            <a:endParaRPr lang="tr-TR" dirty="0"/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İçerik Yer Tutucusu" descr="1917003_108588002851514_503794308034863701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016" y="1196752"/>
            <a:ext cx="8748464" cy="51125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14 Diyagram"/>
          <p:cNvGraphicFramePr/>
          <p:nvPr/>
        </p:nvGraphicFramePr>
        <p:xfrm>
          <a:off x="518864" y="2492896"/>
          <a:ext cx="822960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Başlık"/>
          <p:cNvSpPr txBox="1">
            <a:spLocks/>
          </p:cNvSpPr>
          <p:nvPr/>
        </p:nvSpPr>
        <p:spPr>
          <a:xfrm>
            <a:off x="611560" y="4941168"/>
            <a:ext cx="8229600" cy="63668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539552" y="6032680"/>
            <a:ext cx="8229600" cy="63668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tr-TR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432048" y="908720"/>
            <a:ext cx="8532440" cy="11407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tr-TR" sz="3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ÇAMLICA AFİYET ORTAK</a:t>
            </a:r>
            <a:r>
              <a:rPr kumimoji="0" lang="tr-TR" sz="3600" b="1" i="0" u="sng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SAĞLIK GÜVENLİK BİRİMİ HİZMETLERİMİZ</a:t>
            </a:r>
            <a:endParaRPr kumimoji="0" lang="tr-TR" sz="36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6" name="15 Diyagram"/>
          <p:cNvGraphicFramePr/>
          <p:nvPr/>
        </p:nvGraphicFramePr>
        <p:xfrm>
          <a:off x="518864" y="3789040"/>
          <a:ext cx="822960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19 Diyagram"/>
          <p:cNvGraphicFramePr/>
          <p:nvPr/>
        </p:nvGraphicFramePr>
        <p:xfrm>
          <a:off x="590872" y="5229200"/>
          <a:ext cx="822960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 smtClean="0">
                <a:solidFill>
                  <a:srgbClr val="002060"/>
                </a:solidFill>
              </a:rPr>
              <a:t> </a:t>
            </a:r>
            <a:r>
              <a:rPr lang="tr-TR" sz="3600" b="1" i="1" u="sng" dirty="0" smtClean="0">
                <a:solidFill>
                  <a:srgbClr val="002060"/>
                </a:solidFill>
              </a:rPr>
              <a:t>İŞ SAĞLIĞI VE GÜVENLİĞİ HİZMETLERİMİZ</a:t>
            </a:r>
            <a:endParaRPr lang="tr-TR" sz="3600" b="1" i="1" u="sng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2"/>
          </p:nvPr>
        </p:nvSpPr>
        <p:spPr>
          <a:xfrm>
            <a:off x="323528" y="2060848"/>
            <a:ext cx="4040188" cy="3845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 </a:t>
            </a:r>
          </a:p>
          <a:p>
            <a:pPr lvl="0"/>
            <a:r>
              <a:rPr lang="tr-TR" b="1" dirty="0" smtClean="0"/>
              <a:t>İş Yeri Hekimliği</a:t>
            </a:r>
            <a:endParaRPr lang="tr-TR" dirty="0" smtClean="0"/>
          </a:p>
          <a:p>
            <a:pPr lvl="0"/>
            <a:r>
              <a:rPr lang="tr-TR" b="1" dirty="0" smtClean="0"/>
              <a:t>İş Güvenliği Uzmanlığı,</a:t>
            </a:r>
            <a:endParaRPr lang="tr-TR" dirty="0" smtClean="0"/>
          </a:p>
          <a:p>
            <a:pPr lvl="0"/>
            <a:r>
              <a:rPr lang="tr-TR" b="1" dirty="0" smtClean="0"/>
              <a:t>İş Yeri Hemşireliği</a:t>
            </a:r>
            <a:endParaRPr lang="tr-TR" dirty="0" smtClean="0"/>
          </a:p>
          <a:p>
            <a:pPr lvl="0"/>
            <a:r>
              <a:rPr lang="tr-TR" b="1" dirty="0" smtClean="0"/>
              <a:t>İşe Giriş Muayeneleri,</a:t>
            </a:r>
            <a:endParaRPr lang="tr-TR" dirty="0" smtClean="0"/>
          </a:p>
          <a:p>
            <a:pPr lvl="0"/>
            <a:r>
              <a:rPr lang="tr-TR" b="1" dirty="0" smtClean="0"/>
              <a:t>Mobil Sağlık Hizmeti,</a:t>
            </a:r>
            <a:endParaRPr lang="tr-TR" dirty="0" smtClean="0"/>
          </a:p>
          <a:p>
            <a:pPr lvl="0"/>
            <a:r>
              <a:rPr lang="tr-TR" b="1" dirty="0" smtClean="0"/>
              <a:t>Portör Muayenesi</a:t>
            </a:r>
            <a:endParaRPr lang="tr-TR" dirty="0" smtClean="0"/>
          </a:p>
          <a:p>
            <a:pPr lvl="0"/>
            <a:r>
              <a:rPr lang="tr-TR" b="1" dirty="0" smtClean="0"/>
              <a:t>Periyodik Sağlık Taramaları,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7" name="6 İçerik Yer Tutucusu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/>
            <a:r>
              <a:rPr lang="tr-TR" b="1" dirty="0" smtClean="0"/>
              <a:t>Risk Değerlendirmesi,</a:t>
            </a:r>
            <a:endParaRPr lang="tr-TR" dirty="0" smtClean="0"/>
          </a:p>
          <a:p>
            <a:pPr lvl="0"/>
            <a:r>
              <a:rPr lang="tr-TR" b="1" dirty="0" smtClean="0"/>
              <a:t>Acil Durum Planı,</a:t>
            </a:r>
            <a:endParaRPr lang="tr-TR" dirty="0" smtClean="0"/>
          </a:p>
          <a:p>
            <a:pPr lvl="0"/>
            <a:r>
              <a:rPr lang="tr-TR" b="1" dirty="0" smtClean="0"/>
              <a:t>İlk Yardım Eğitimleri</a:t>
            </a:r>
            <a:endParaRPr lang="tr-TR" dirty="0" smtClean="0"/>
          </a:p>
          <a:p>
            <a:pPr lvl="0"/>
            <a:r>
              <a:rPr lang="tr-TR" b="1" dirty="0" smtClean="0"/>
              <a:t>İş Sağlığı Ve Güvenliği Eğitimleri,</a:t>
            </a:r>
            <a:endParaRPr lang="tr-TR" dirty="0" smtClean="0"/>
          </a:p>
          <a:p>
            <a:pPr lvl="0"/>
            <a:r>
              <a:rPr lang="tr-TR" b="1" dirty="0" smtClean="0"/>
              <a:t>İlk Yardım Eğitimi,</a:t>
            </a:r>
            <a:endParaRPr lang="tr-TR" dirty="0" smtClean="0"/>
          </a:p>
          <a:p>
            <a:pPr lvl="0"/>
            <a:r>
              <a:rPr lang="tr-TR" b="1" dirty="0" smtClean="0"/>
              <a:t>Hijyen Eğitimi,</a:t>
            </a:r>
            <a:endParaRPr lang="tr-TR" dirty="0" smtClean="0"/>
          </a:p>
          <a:p>
            <a:pPr lvl="0"/>
            <a:r>
              <a:rPr lang="tr-TR" b="1" dirty="0" smtClean="0"/>
              <a:t>Yüksekte Çalışma Eğitimi,</a:t>
            </a:r>
            <a:endParaRPr lang="tr-TR" dirty="0" smtClean="0"/>
          </a:p>
          <a:p>
            <a:pPr lvl="0"/>
            <a:r>
              <a:rPr lang="tr-TR" b="1" dirty="0" smtClean="0"/>
              <a:t>Yangın Eğitimi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370416"/>
          </a:xfrm>
        </p:spPr>
        <p:txBody>
          <a:bodyPr>
            <a:normAutofit/>
          </a:bodyPr>
          <a:lstStyle/>
          <a:p>
            <a:pPr algn="ctr"/>
            <a:r>
              <a:rPr lang="tr-TR" b="1" i="1" u="sng" dirty="0" smtClean="0">
                <a:solidFill>
                  <a:schemeClr val="accent5">
                    <a:lumMod val="75000"/>
                  </a:schemeClr>
                </a:solidFill>
              </a:rPr>
              <a:t>İş Güvenliği Hizmetlerimiz</a:t>
            </a:r>
            <a:endParaRPr lang="tr-TR" b="1" i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2"/>
          </p:nvPr>
        </p:nvSpPr>
        <p:spPr>
          <a:xfrm>
            <a:off x="251520" y="1916832"/>
            <a:ext cx="4040188" cy="3845720"/>
          </a:xfrm>
        </p:spPr>
        <p:txBody>
          <a:bodyPr>
            <a:noAutofit/>
          </a:bodyPr>
          <a:lstStyle/>
          <a:p>
            <a:r>
              <a:rPr lang="tr-TR" sz="1200" dirty="0" smtClean="0"/>
              <a:t>• İş güvenliği ile ilgili eğitimleri vermek.</a:t>
            </a:r>
          </a:p>
          <a:p>
            <a:r>
              <a:rPr lang="tr-TR" sz="1200" dirty="0" smtClean="0"/>
              <a:t>• İş yerinde gözetim ve denetim sistemi kurmak ve yönetmek.</a:t>
            </a:r>
          </a:p>
          <a:p>
            <a:r>
              <a:rPr lang="tr-TR" sz="1200" dirty="0" smtClean="0"/>
              <a:t>•İş Sağlığı ve Güvenliği Kurulu çalışmalarına katılmak.</a:t>
            </a:r>
          </a:p>
          <a:p>
            <a:r>
              <a:rPr lang="tr-TR" sz="1200" dirty="0" smtClean="0"/>
              <a:t>•Yıllık çalışma planı hazırlamak.</a:t>
            </a:r>
          </a:p>
          <a:p>
            <a:r>
              <a:rPr lang="tr-TR" sz="1200" dirty="0" smtClean="0"/>
              <a:t>•Eğitim planı hazırlamak.</a:t>
            </a:r>
          </a:p>
          <a:p>
            <a:r>
              <a:rPr lang="tr-TR" sz="1200" dirty="0" smtClean="0"/>
              <a:t>•İşverene, iş güvenliği konusunda rehberlik ve danışmanlık yapmak.</a:t>
            </a:r>
          </a:p>
          <a:p>
            <a:r>
              <a:rPr lang="tr-TR" sz="1200" dirty="0" smtClean="0"/>
              <a:t>•Alt işverenlerin denetimini yaparak yönetime rapor sunmak.</a:t>
            </a:r>
          </a:p>
          <a:p>
            <a:r>
              <a:rPr lang="tr-TR" sz="1200" dirty="0" smtClean="0"/>
              <a:t>•Risk değerlendirmesi yapmak.</a:t>
            </a:r>
          </a:p>
          <a:p>
            <a:r>
              <a:rPr lang="tr-TR" sz="1200" dirty="0" smtClean="0"/>
              <a:t>•Acil durum planı hazırlamak.</a:t>
            </a:r>
          </a:p>
          <a:p>
            <a:r>
              <a:rPr lang="tr-TR" sz="1200" dirty="0" smtClean="0"/>
              <a:t>•Sağlık ve güvenlik planı hazırlamak.</a:t>
            </a:r>
          </a:p>
          <a:p>
            <a:r>
              <a:rPr lang="tr-TR" sz="1200" dirty="0" smtClean="0"/>
              <a:t>•İç yönetmelik hazırlamak.</a:t>
            </a:r>
          </a:p>
          <a:p>
            <a:r>
              <a:rPr lang="tr-TR" sz="1200" dirty="0" smtClean="0"/>
              <a:t>•İş izni prosedürü hazırlamak.</a:t>
            </a:r>
          </a:p>
          <a:p>
            <a:r>
              <a:rPr lang="tr-TR" sz="1200" dirty="0" smtClean="0"/>
              <a:t>•Çalışma talimatları hazırlamak.</a:t>
            </a:r>
          </a:p>
          <a:p>
            <a:r>
              <a:rPr lang="tr-TR" sz="1200" dirty="0" smtClean="0"/>
              <a:t>•İş kazası sonrasında kaza kök sebep analiz formunu</a:t>
            </a:r>
          </a:p>
          <a:p>
            <a:pPr>
              <a:buNone/>
            </a:pPr>
            <a:r>
              <a:rPr lang="tr-TR" sz="1200" dirty="0" smtClean="0"/>
              <a:t>       düzenlemek.</a:t>
            </a:r>
          </a:p>
          <a:p>
            <a:r>
              <a:rPr lang="tr-TR" sz="1200" dirty="0" smtClean="0"/>
              <a:t>•Patlamadan korunma dokümanı hazırlamak.</a:t>
            </a:r>
          </a:p>
        </p:txBody>
      </p:sp>
      <p:sp>
        <p:nvSpPr>
          <p:cNvPr id="7" name="6 İçerik Yer Tutucusu"/>
          <p:cNvSpPr>
            <a:spLocks noGrp="1"/>
          </p:cNvSpPr>
          <p:nvPr>
            <p:ph sz="quarter" idx="4"/>
          </p:nvPr>
        </p:nvSpPr>
        <p:spPr>
          <a:xfrm>
            <a:off x="4572000" y="1844824"/>
            <a:ext cx="4041775" cy="4464496"/>
          </a:xfrm>
        </p:spPr>
        <p:txBody>
          <a:bodyPr>
            <a:normAutofit fontScale="55000" lnSpcReduction="20000"/>
          </a:bodyPr>
          <a:lstStyle/>
          <a:p>
            <a:r>
              <a:rPr lang="tr-TR" sz="2400" dirty="0" smtClean="0"/>
              <a:t>•Parlayıcı, patlayıcı, yanıcı ve tehlikeli maddelerle çalışma şartlarını belirlemek.</a:t>
            </a:r>
          </a:p>
          <a:p>
            <a:r>
              <a:rPr lang="tr-TR" dirty="0" smtClean="0"/>
              <a:t>•Parlayıcı, patlayıcı, yanıcı ve tehlikeli maddelerin</a:t>
            </a:r>
          </a:p>
          <a:p>
            <a:pPr>
              <a:buNone/>
            </a:pPr>
            <a:r>
              <a:rPr lang="tr-TR" dirty="0" smtClean="0"/>
              <a:t>         depolanma şartlarını belirlemek.</a:t>
            </a:r>
          </a:p>
          <a:p>
            <a:r>
              <a:rPr lang="tr-TR" dirty="0" smtClean="0"/>
              <a:t>•Kimyasal madde risk değerlendirmesi yapmak.</a:t>
            </a:r>
          </a:p>
          <a:p>
            <a:r>
              <a:rPr lang="tr-TR" dirty="0" smtClean="0"/>
              <a:t>•Kimyasal maddelerle çalışma şartlarını belirlemek.</a:t>
            </a:r>
          </a:p>
          <a:p>
            <a:r>
              <a:rPr lang="tr-TR" dirty="0" smtClean="0"/>
              <a:t>•Kimyasal maddelerin depolanma şartlarını belirlemek.</a:t>
            </a:r>
          </a:p>
          <a:p>
            <a:r>
              <a:rPr lang="tr-TR" dirty="0" smtClean="0"/>
              <a:t>•Kişisel koruyucu donanım risk değerlendirmesi yapmak.</a:t>
            </a:r>
          </a:p>
          <a:p>
            <a:r>
              <a:rPr lang="tr-TR" dirty="0" smtClean="0"/>
              <a:t>•Kişisel koruyucu donanım seçimi konusunda</a:t>
            </a:r>
          </a:p>
          <a:p>
            <a:r>
              <a:rPr lang="tr-TR" dirty="0" smtClean="0"/>
              <a:t>•İşverene tavsiyede bulunmak.</a:t>
            </a:r>
          </a:p>
          <a:p>
            <a:r>
              <a:rPr lang="tr-TR" dirty="0" smtClean="0"/>
              <a:t>•Elektrik güvenliği ile ilgili gerekli çalışmaları yapmak.</a:t>
            </a:r>
          </a:p>
          <a:p>
            <a:r>
              <a:rPr lang="tr-TR" dirty="0" smtClean="0"/>
              <a:t>•Topraklama tesisatının periyodik kontrollerini takip</a:t>
            </a:r>
          </a:p>
          <a:p>
            <a:pPr>
              <a:buNone/>
            </a:pPr>
            <a:r>
              <a:rPr lang="tr-TR" dirty="0" smtClean="0"/>
              <a:t>        etmek.</a:t>
            </a:r>
          </a:p>
          <a:p>
            <a:r>
              <a:rPr lang="tr-TR" dirty="0" smtClean="0"/>
              <a:t>•Paratonerin periyodik kontrollerini takip etmek.</a:t>
            </a:r>
          </a:p>
          <a:p>
            <a:r>
              <a:rPr lang="tr-TR" dirty="0" smtClean="0"/>
              <a:t>•İş makinelerinin periyodik kontrollerini takip</a:t>
            </a:r>
          </a:p>
          <a:p>
            <a:pPr>
              <a:buNone/>
            </a:pPr>
            <a:r>
              <a:rPr lang="tr-TR" dirty="0" smtClean="0"/>
              <a:t>     etmek.</a:t>
            </a:r>
          </a:p>
          <a:p>
            <a:r>
              <a:rPr lang="tr-TR" dirty="0" smtClean="0"/>
              <a:t>•Kaldırma makinelerinin periyodik kontrollerini</a:t>
            </a:r>
          </a:p>
          <a:p>
            <a:r>
              <a:rPr lang="tr-TR" dirty="0" smtClean="0"/>
              <a:t>takip etmek.</a:t>
            </a:r>
          </a:p>
          <a:p>
            <a:r>
              <a:rPr lang="tr-TR" dirty="0" smtClean="0"/>
              <a:t>•Basınçlı kaplar ve kazanların periyodik</a:t>
            </a:r>
          </a:p>
          <a:p>
            <a:r>
              <a:rPr lang="tr-TR" dirty="0" smtClean="0"/>
              <a:t>kontrollerini takip etmek.</a:t>
            </a:r>
          </a:p>
          <a:p>
            <a:endParaRPr lang="tr-TR" dirty="0"/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82 Resim" descr="20171216_135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940750" y="2844226"/>
            <a:ext cx="3608259" cy="34816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81 Resim" descr="20171216_13412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908720"/>
            <a:ext cx="4067944" cy="34607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76 Resim" descr="20171213_1517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527" y="216024"/>
            <a:ext cx="4235449" cy="37170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85 Resim" descr="20171201_103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313008" y="3241513"/>
            <a:ext cx="4651480" cy="34998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tr-TR" b="1" i="1" u="sng" dirty="0" smtClean="0">
                <a:solidFill>
                  <a:schemeClr val="accent5">
                    <a:lumMod val="75000"/>
                  </a:schemeClr>
                </a:solidFill>
              </a:rPr>
              <a:t>İşyeri Hekimliği Hizmetlerimiz</a:t>
            </a:r>
            <a:endParaRPr lang="tr-TR" b="1" i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51520" y="1268760"/>
            <a:ext cx="4040188" cy="5400600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• İşverene, iş sağlığı konusunda</a:t>
            </a:r>
          </a:p>
          <a:p>
            <a:pPr>
              <a:buNone/>
            </a:pPr>
            <a:r>
              <a:rPr lang="tr-TR" dirty="0" smtClean="0"/>
              <a:t>rehberlik ve danışmanlık yapmak.</a:t>
            </a:r>
          </a:p>
          <a:p>
            <a:endParaRPr lang="tr-TR" dirty="0" smtClean="0"/>
          </a:p>
          <a:p>
            <a:r>
              <a:rPr lang="tr-TR" dirty="0" smtClean="0"/>
              <a:t>• Çalışanların işe giriş ve periyodik</a:t>
            </a:r>
          </a:p>
          <a:p>
            <a:pPr>
              <a:buNone/>
            </a:pPr>
            <a:r>
              <a:rPr lang="tr-TR" dirty="0" smtClean="0"/>
              <a:t>sağlık muayenelerini yapmak.</a:t>
            </a:r>
          </a:p>
          <a:p>
            <a:endParaRPr lang="tr-TR" dirty="0" smtClean="0"/>
          </a:p>
          <a:p>
            <a:r>
              <a:rPr lang="tr-TR" dirty="0" smtClean="0"/>
              <a:t>• Çalışanlara genel sağlık konularında</a:t>
            </a:r>
          </a:p>
          <a:p>
            <a:pPr>
              <a:buNone/>
            </a:pPr>
            <a:r>
              <a:rPr lang="tr-TR" dirty="0" smtClean="0"/>
              <a:t>eğitim vermek.</a:t>
            </a:r>
          </a:p>
          <a:p>
            <a:endParaRPr lang="tr-TR" dirty="0" smtClean="0"/>
          </a:p>
          <a:p>
            <a:r>
              <a:rPr lang="tr-TR" dirty="0" smtClean="0"/>
              <a:t>• İşin yürütümündeki ergonomik ve</a:t>
            </a:r>
          </a:p>
          <a:p>
            <a:pPr>
              <a:buNone/>
            </a:pPr>
            <a:r>
              <a:rPr lang="tr-TR" dirty="0" err="1" smtClean="0"/>
              <a:t>psikososyal</a:t>
            </a:r>
            <a:r>
              <a:rPr lang="tr-TR" dirty="0" smtClean="0"/>
              <a:t> riskleri değerlendirerek, iş</a:t>
            </a:r>
          </a:p>
          <a:p>
            <a:pPr>
              <a:buNone/>
            </a:pPr>
            <a:r>
              <a:rPr lang="tr-TR" dirty="0" smtClean="0"/>
              <a:t>ile işçinin uyumunu sağlamak.</a:t>
            </a:r>
          </a:p>
          <a:p>
            <a:endParaRPr lang="tr-TR" dirty="0" smtClean="0"/>
          </a:p>
          <a:p>
            <a:r>
              <a:rPr lang="tr-TR" dirty="0" smtClean="0"/>
              <a:t>• İş sağlığı ve güvenliği kurulu</a:t>
            </a:r>
          </a:p>
          <a:p>
            <a:pPr>
              <a:buNone/>
            </a:pPr>
            <a:r>
              <a:rPr lang="tr-TR" dirty="0" smtClean="0"/>
              <a:t>çalışmalarına katılmak.</a:t>
            </a:r>
          </a:p>
          <a:p>
            <a:endParaRPr lang="tr-TR" dirty="0" smtClean="0"/>
          </a:p>
          <a:p>
            <a:r>
              <a:rPr lang="tr-TR" dirty="0" smtClean="0"/>
              <a:t>• İş yerindeki gözetim ve denetim</a:t>
            </a:r>
          </a:p>
          <a:p>
            <a:pPr>
              <a:buNone/>
            </a:pPr>
            <a:r>
              <a:rPr lang="tr-TR" dirty="0" smtClean="0"/>
              <a:t>sistemi çalışmalarına katılmak.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7" name="6 İçerik Yer Tutucusu"/>
          <p:cNvSpPr>
            <a:spLocks noGrp="1"/>
          </p:cNvSpPr>
          <p:nvPr>
            <p:ph sz="quarter" idx="4"/>
          </p:nvPr>
        </p:nvSpPr>
        <p:spPr>
          <a:xfrm>
            <a:off x="4788024" y="1268760"/>
            <a:ext cx="4041775" cy="5040560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• Kantin, yemekhane, yatakhane, kreş ve</a:t>
            </a:r>
          </a:p>
          <a:p>
            <a:pPr>
              <a:buNone/>
            </a:pPr>
            <a:r>
              <a:rPr lang="tr-TR" dirty="0" smtClean="0"/>
              <a:t>emzirme odaları ile soyunma odaları,</a:t>
            </a:r>
          </a:p>
          <a:p>
            <a:pPr>
              <a:buNone/>
            </a:pPr>
            <a:r>
              <a:rPr lang="tr-TR" dirty="0" smtClean="0"/>
              <a:t>duş ve tuvaletlerin bakımı ve temizliği</a:t>
            </a:r>
          </a:p>
          <a:p>
            <a:pPr>
              <a:buNone/>
            </a:pPr>
            <a:r>
              <a:rPr lang="tr-TR" dirty="0" smtClean="0"/>
              <a:t>konusunda gerekli kontrolleri yapmak.</a:t>
            </a:r>
          </a:p>
          <a:p>
            <a:endParaRPr lang="tr-TR" dirty="0" smtClean="0"/>
          </a:p>
          <a:p>
            <a:r>
              <a:rPr lang="tr-TR" dirty="0" smtClean="0"/>
              <a:t>• İş güvenliği öncülüğünde yapılan</a:t>
            </a:r>
          </a:p>
          <a:p>
            <a:pPr>
              <a:buNone/>
            </a:pPr>
            <a:r>
              <a:rPr lang="tr-TR" dirty="0" smtClean="0"/>
              <a:t>risk değerlendirmesi çalışmalarına</a:t>
            </a:r>
          </a:p>
          <a:p>
            <a:pPr>
              <a:buNone/>
            </a:pPr>
            <a:r>
              <a:rPr lang="tr-TR" dirty="0" smtClean="0"/>
              <a:t>katılmak.</a:t>
            </a:r>
          </a:p>
          <a:p>
            <a:endParaRPr lang="tr-TR" dirty="0" smtClean="0"/>
          </a:p>
          <a:p>
            <a:r>
              <a:rPr lang="tr-TR" dirty="0" smtClean="0"/>
              <a:t>• İşyerindeki risklerin değerlendirilmesi</a:t>
            </a:r>
          </a:p>
          <a:p>
            <a:pPr>
              <a:buNone/>
            </a:pPr>
            <a:r>
              <a:rPr lang="it-IT" dirty="0" smtClean="0"/>
              <a:t>ve önlenmesi ile ilgili mevzuata</a:t>
            </a:r>
          </a:p>
          <a:p>
            <a:pPr>
              <a:buNone/>
            </a:pPr>
            <a:r>
              <a:rPr lang="tr-TR" dirty="0" smtClean="0"/>
              <a:t>uygun koruyucu sağlık muayenelerini</a:t>
            </a:r>
          </a:p>
          <a:p>
            <a:pPr>
              <a:buNone/>
            </a:pPr>
            <a:r>
              <a:rPr lang="tr-TR" dirty="0" smtClean="0"/>
              <a:t>yapmak.</a:t>
            </a:r>
          </a:p>
          <a:p>
            <a:endParaRPr lang="tr-TR" dirty="0" smtClean="0"/>
          </a:p>
          <a:p>
            <a:r>
              <a:rPr lang="tr-TR" dirty="0" smtClean="0"/>
              <a:t>• Gece vardiyaları da dâhil olmak üzere</a:t>
            </a:r>
          </a:p>
          <a:p>
            <a:pPr>
              <a:buNone/>
            </a:pPr>
            <a:r>
              <a:rPr lang="tr-TR" dirty="0" smtClean="0"/>
              <a:t>işçilerin sağlık gözetimini yapmak.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• İşyerindeki genel hijyen şartlarını</a:t>
            </a:r>
          </a:p>
          <a:p>
            <a:pPr>
              <a:buNone/>
            </a:pPr>
            <a:r>
              <a:rPr lang="tr-TR" dirty="0" smtClean="0"/>
              <a:t>denetlemek.</a:t>
            </a:r>
          </a:p>
          <a:p>
            <a:endParaRPr lang="tr-TR" dirty="0" smtClean="0"/>
          </a:p>
          <a:p>
            <a:r>
              <a:rPr lang="tr-TR" dirty="0" smtClean="0"/>
              <a:t>• Yıllık çalışma planı hazırlamak</a:t>
            </a:r>
            <a:endParaRPr lang="tr-TR" dirty="0"/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osgb1\Desktop\12798911_181363855573928_528169294860781007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0776" y="3356992"/>
            <a:ext cx="5335720" cy="3456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osgb1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059" y="369753"/>
            <a:ext cx="4813325" cy="28432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osgb">
      <a:dk1>
        <a:sysClr val="windowText" lastClr="000000"/>
      </a:dk1>
      <a:lt1>
        <a:sysClr val="window" lastClr="FFFFFF"/>
      </a:lt1>
      <a:dk2>
        <a:srgbClr val="FFFFFF"/>
      </a:dk2>
      <a:lt2>
        <a:srgbClr val="EEECE1"/>
      </a:lt2>
      <a:accent1>
        <a:srgbClr val="E36C09"/>
      </a:accent1>
      <a:accent2>
        <a:srgbClr val="E36C09"/>
      </a:accent2>
      <a:accent3>
        <a:srgbClr val="E36C09"/>
      </a:accent3>
      <a:accent4>
        <a:srgbClr val="E36C09"/>
      </a:accent4>
      <a:accent5>
        <a:srgbClr val="1F497D"/>
      </a:accent5>
      <a:accent6>
        <a:srgbClr val="1F497D"/>
      </a:accent6>
      <a:hlink>
        <a:srgbClr val="1F497D"/>
      </a:hlink>
      <a:folHlink>
        <a:srgbClr val="1F497D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1358</TotalTime>
  <Words>732</Words>
  <Application>Microsoft Office PowerPoint</Application>
  <PresentationFormat>Ekran Gösterisi (4:3)</PresentationFormat>
  <Paragraphs>184</Paragraphs>
  <Slides>22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4" baseType="lpstr">
      <vt:lpstr>Akış</vt:lpstr>
      <vt:lpstr>Acrobat Document</vt:lpstr>
      <vt:lpstr> ÇAMLICA AFİYET  ORTAK SAĞLIK GÜVENLİK BİRİMİ</vt:lpstr>
      <vt:lpstr>Slayt 2</vt:lpstr>
      <vt:lpstr>Slayt 3</vt:lpstr>
      <vt:lpstr>  İŞ SAĞLIĞI VE GÜVENLİĞİ HİZMETLERİMİZ</vt:lpstr>
      <vt:lpstr>İş Güvenliği Hizmetlerimiz</vt:lpstr>
      <vt:lpstr>Slayt 6</vt:lpstr>
      <vt:lpstr>Slayt 7</vt:lpstr>
      <vt:lpstr>İşyeri Hekimliği Hizmetlerimiz</vt:lpstr>
      <vt:lpstr>Slayt 9</vt:lpstr>
      <vt:lpstr>Diğer Sağlık Personeli Hizmetlerimiz</vt:lpstr>
      <vt:lpstr>Slayt 11</vt:lpstr>
      <vt:lpstr> GEZİCİ İSG HİZMETLERİMİZ</vt:lpstr>
      <vt:lpstr>Slayt 13</vt:lpstr>
      <vt:lpstr>Slayt 14</vt:lpstr>
      <vt:lpstr> LABORATUVAR HİZMETLERİMİZ</vt:lpstr>
      <vt:lpstr>LABORATUVAR BÖLÜMLERİ</vt:lpstr>
      <vt:lpstr> LABORATUVAR HİZMETLERİ</vt:lpstr>
      <vt:lpstr>2017 YILI GEZİCİ SAĞLIK HİZMETİ  İSTATİSTİK BİLGİLERİ</vt:lpstr>
      <vt:lpstr>Slayt 19</vt:lpstr>
      <vt:lpstr>  BAZI REFERANSLARIMIZ</vt:lpstr>
      <vt:lpstr>Slayt 21</vt:lpstr>
      <vt:lpstr>Slayt 22</vt:lpstr>
    </vt:vector>
  </TitlesOfParts>
  <Company>by olmez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osgb1</dc:creator>
  <cp:lastModifiedBy>osgb1</cp:lastModifiedBy>
  <cp:revision>185</cp:revision>
  <dcterms:created xsi:type="dcterms:W3CDTF">2017-12-21T06:33:41Z</dcterms:created>
  <dcterms:modified xsi:type="dcterms:W3CDTF">2019-12-05T08:12:42Z</dcterms:modified>
</cp:coreProperties>
</file>